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66"/>
  </p:notesMasterIdLst>
  <p:handoutMasterIdLst>
    <p:handoutMasterId r:id="rId67"/>
  </p:handoutMasterIdLst>
  <p:sldIdLst>
    <p:sldId id="316" r:id="rId5"/>
    <p:sldId id="270" r:id="rId6"/>
    <p:sldId id="335" r:id="rId7"/>
    <p:sldId id="336" r:id="rId8"/>
    <p:sldId id="337" r:id="rId9"/>
    <p:sldId id="396" r:id="rId10"/>
    <p:sldId id="397" r:id="rId11"/>
    <p:sldId id="356" r:id="rId12"/>
    <p:sldId id="357" r:id="rId13"/>
    <p:sldId id="358" r:id="rId14"/>
    <p:sldId id="359" r:id="rId15"/>
    <p:sldId id="360" r:id="rId16"/>
    <p:sldId id="361" r:id="rId17"/>
    <p:sldId id="362" r:id="rId18"/>
    <p:sldId id="363" r:id="rId19"/>
    <p:sldId id="364"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78" r:id="rId34"/>
    <p:sldId id="393" r:id="rId35"/>
    <p:sldId id="398" r:id="rId36"/>
    <p:sldId id="399" r:id="rId37"/>
    <p:sldId id="400" r:id="rId38"/>
    <p:sldId id="401" r:id="rId39"/>
    <p:sldId id="389" r:id="rId40"/>
    <p:sldId id="379" r:id="rId41"/>
    <p:sldId id="387" r:id="rId42"/>
    <p:sldId id="391" r:id="rId43"/>
    <p:sldId id="388" r:id="rId44"/>
    <p:sldId id="386" r:id="rId45"/>
    <p:sldId id="394" r:id="rId46"/>
    <p:sldId id="402" r:id="rId47"/>
    <p:sldId id="338" r:id="rId48"/>
    <p:sldId id="334" r:id="rId49"/>
    <p:sldId id="339" r:id="rId50"/>
    <p:sldId id="340" r:id="rId51"/>
    <p:sldId id="341" r:id="rId52"/>
    <p:sldId id="342" r:id="rId53"/>
    <p:sldId id="343" r:id="rId54"/>
    <p:sldId id="344" r:id="rId55"/>
    <p:sldId id="345" r:id="rId56"/>
    <p:sldId id="346" r:id="rId57"/>
    <p:sldId id="347" r:id="rId58"/>
    <p:sldId id="348" r:id="rId59"/>
    <p:sldId id="349" r:id="rId60"/>
    <p:sldId id="350" r:id="rId61"/>
    <p:sldId id="351" r:id="rId62"/>
    <p:sldId id="352" r:id="rId63"/>
    <p:sldId id="353" r:id="rId64"/>
    <p:sldId id="30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30" autoAdjust="0"/>
    <p:restoredTop sz="94660"/>
  </p:normalViewPr>
  <p:slideViewPr>
    <p:cSldViewPr>
      <p:cViewPr varScale="1">
        <p:scale>
          <a:sx n="70" d="100"/>
          <a:sy n="70" d="100"/>
        </p:scale>
        <p:origin x="13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4.xml"/></Relationships>
</file>

<file path=ppt/diagrams/_rels/data4.xml.rels><?xml version="1.0" encoding="UTF-8" standalone="yes"?>
<Relationships xmlns="http://schemas.openxmlformats.org/package/2006/relationships"><Relationship Id="rId1"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B459F-843B-4DBD-A92D-11E24CFB66F5}"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en-IN"/>
        </a:p>
      </dgm:t>
    </dgm:pt>
    <dgm:pt modelId="{CC415404-619E-4AE4-B47A-9906418403AC}">
      <dgm:prSet phldrT="[Text]" custT="1"/>
      <dgm:spPr/>
      <dgm:t>
        <a:bodyPr/>
        <a:lstStyle/>
        <a:p>
          <a:pPr rtl="0"/>
          <a:r>
            <a:rPr lang="en-US" sz="1800" dirty="0">
              <a:latin typeface="Book Antiqua" pitchFamily="18" charset="0"/>
            </a:rPr>
            <a:t>Section 2(32) – Continues Supply of Goods</a:t>
          </a:r>
          <a:endParaRPr lang="en-IN" sz="1800" dirty="0"/>
        </a:p>
      </dgm:t>
    </dgm:pt>
    <dgm:pt modelId="{ECCCEF80-F3F7-444F-80B9-D2846388ACBF}" type="parTrans" cxnId="{690445CC-D738-4654-9EBF-7A72D9F312CF}">
      <dgm:prSet/>
      <dgm:spPr/>
      <dgm:t>
        <a:bodyPr/>
        <a:lstStyle/>
        <a:p>
          <a:endParaRPr lang="en-IN"/>
        </a:p>
      </dgm:t>
    </dgm:pt>
    <dgm:pt modelId="{19574DDC-1E69-4354-A838-C1596263DBC9}" type="sibTrans" cxnId="{690445CC-D738-4654-9EBF-7A72D9F312CF}">
      <dgm:prSet/>
      <dgm:spPr/>
      <dgm:t>
        <a:bodyPr/>
        <a:lstStyle/>
        <a:p>
          <a:endParaRPr lang="en-IN"/>
        </a:p>
      </dgm:t>
    </dgm:pt>
    <dgm:pt modelId="{F80ADA73-128B-4747-A412-2D48F63D03A2}">
      <dgm:prSet custT="1"/>
      <dgm:spPr/>
      <dgm:t>
        <a:bodyPr/>
        <a:lstStyle/>
        <a:p>
          <a:r>
            <a:rPr lang="en-US" sz="1800" dirty="0">
              <a:latin typeface="Book Antiqua" pitchFamily="18" charset="0"/>
            </a:rPr>
            <a:t>Section 2(33) – Continues Supply of Services</a:t>
          </a:r>
        </a:p>
      </dgm:t>
    </dgm:pt>
    <dgm:pt modelId="{072CD6D8-BA70-40FD-9CDA-FFA6B21E1107}" type="parTrans" cxnId="{1299EB63-4BE1-405E-99F5-F67D21EF1DFA}">
      <dgm:prSet/>
      <dgm:spPr/>
      <dgm:t>
        <a:bodyPr/>
        <a:lstStyle/>
        <a:p>
          <a:endParaRPr lang="en-IN"/>
        </a:p>
      </dgm:t>
    </dgm:pt>
    <dgm:pt modelId="{FDEC6AF5-26EB-406A-BC8A-ADC211CE1E78}" type="sibTrans" cxnId="{1299EB63-4BE1-405E-99F5-F67D21EF1DFA}">
      <dgm:prSet/>
      <dgm:spPr/>
      <dgm:t>
        <a:bodyPr/>
        <a:lstStyle/>
        <a:p>
          <a:endParaRPr lang="en-IN"/>
        </a:p>
      </dgm:t>
    </dgm:pt>
    <dgm:pt modelId="{CEEF3E59-93D2-487D-92A3-523DA8A804A2}">
      <dgm:prSet custT="1"/>
      <dgm:spPr/>
      <dgm:t>
        <a:bodyPr/>
        <a:lstStyle/>
        <a:p>
          <a:r>
            <a:rPr lang="en-US" sz="1800" dirty="0">
              <a:latin typeface="Book Antiqua" pitchFamily="18" charset="0"/>
            </a:rPr>
            <a:t>Section 2(93) – Recipient </a:t>
          </a:r>
        </a:p>
      </dgm:t>
    </dgm:pt>
    <dgm:pt modelId="{66B175A7-DF4E-4F23-AE0F-7DFE491221DC}" type="parTrans" cxnId="{93972179-00E9-480D-AA1A-59B3C0D2AB1A}">
      <dgm:prSet/>
      <dgm:spPr/>
      <dgm:t>
        <a:bodyPr/>
        <a:lstStyle/>
        <a:p>
          <a:endParaRPr lang="en-IN"/>
        </a:p>
      </dgm:t>
    </dgm:pt>
    <dgm:pt modelId="{EEAF70B7-4352-4C97-B367-39CB67C28829}" type="sibTrans" cxnId="{93972179-00E9-480D-AA1A-59B3C0D2AB1A}">
      <dgm:prSet/>
      <dgm:spPr/>
      <dgm:t>
        <a:bodyPr/>
        <a:lstStyle/>
        <a:p>
          <a:endParaRPr lang="en-IN"/>
        </a:p>
      </dgm:t>
    </dgm:pt>
    <dgm:pt modelId="{EACDC478-4A33-4C95-92D3-BB78936C8C86}">
      <dgm:prSet custT="1"/>
      <dgm:spPr/>
      <dgm:t>
        <a:bodyPr/>
        <a:lstStyle/>
        <a:p>
          <a:r>
            <a:rPr lang="en-US" sz="1800" dirty="0">
              <a:latin typeface="Book Antiqua" pitchFamily="18" charset="0"/>
            </a:rPr>
            <a:t>Section 2(96) – Removal</a:t>
          </a:r>
        </a:p>
      </dgm:t>
    </dgm:pt>
    <dgm:pt modelId="{521DD918-4C91-4D90-935D-EF38561990E4}" type="parTrans" cxnId="{E4607316-7AAB-4521-831B-BACD61578742}">
      <dgm:prSet/>
      <dgm:spPr/>
      <dgm:t>
        <a:bodyPr/>
        <a:lstStyle/>
        <a:p>
          <a:endParaRPr lang="en-IN"/>
        </a:p>
      </dgm:t>
    </dgm:pt>
    <dgm:pt modelId="{0E048CDF-4F28-4407-A8DD-4B3D33C68925}" type="sibTrans" cxnId="{E4607316-7AAB-4521-831B-BACD61578742}">
      <dgm:prSet/>
      <dgm:spPr/>
      <dgm:t>
        <a:bodyPr/>
        <a:lstStyle/>
        <a:p>
          <a:endParaRPr lang="en-IN"/>
        </a:p>
      </dgm:t>
    </dgm:pt>
    <dgm:pt modelId="{CA6875F3-85F8-4B89-83E1-81FF66719C9C}">
      <dgm:prSet custT="1"/>
      <dgm:spPr/>
      <dgm:t>
        <a:bodyPr/>
        <a:lstStyle/>
        <a:p>
          <a:r>
            <a:rPr lang="en-US" sz="1800" dirty="0">
              <a:latin typeface="Book Antiqua" pitchFamily="18" charset="0"/>
            </a:rPr>
            <a:t>Section 2(98) – Reverse Charge</a:t>
          </a:r>
        </a:p>
      </dgm:t>
    </dgm:pt>
    <dgm:pt modelId="{7D9C7101-2D39-483C-9EF2-3C4137A7538E}" type="parTrans" cxnId="{05246516-F5E9-4922-B204-0A5DF9B74C1F}">
      <dgm:prSet/>
      <dgm:spPr/>
      <dgm:t>
        <a:bodyPr/>
        <a:lstStyle/>
        <a:p>
          <a:endParaRPr lang="en-IN"/>
        </a:p>
      </dgm:t>
    </dgm:pt>
    <dgm:pt modelId="{DD73C995-F851-4D8C-954E-3868EF028883}" type="sibTrans" cxnId="{05246516-F5E9-4922-B204-0A5DF9B74C1F}">
      <dgm:prSet/>
      <dgm:spPr/>
      <dgm:t>
        <a:bodyPr/>
        <a:lstStyle/>
        <a:p>
          <a:endParaRPr lang="en-IN"/>
        </a:p>
      </dgm:t>
    </dgm:pt>
    <dgm:pt modelId="{4C5F5BA5-8124-40B2-ABDF-D08917177AA8}">
      <dgm:prSet custT="1"/>
      <dgm:spPr/>
      <dgm:t>
        <a:bodyPr/>
        <a:lstStyle/>
        <a:p>
          <a:r>
            <a:rPr lang="en-US" sz="1800" dirty="0">
              <a:latin typeface="Book Antiqua" pitchFamily="18" charset="0"/>
            </a:rPr>
            <a:t>Section 12 – Time of Supply of Goods</a:t>
          </a:r>
        </a:p>
      </dgm:t>
    </dgm:pt>
    <dgm:pt modelId="{9CB1A4F8-B6F0-4230-BD3B-2AA05C9EEE62}" type="parTrans" cxnId="{9412FE13-590D-4C27-BF21-861C657B647A}">
      <dgm:prSet/>
      <dgm:spPr/>
      <dgm:t>
        <a:bodyPr/>
        <a:lstStyle/>
        <a:p>
          <a:endParaRPr lang="en-IN"/>
        </a:p>
      </dgm:t>
    </dgm:pt>
    <dgm:pt modelId="{D1705631-B32C-46B9-A5B0-67A111310A52}" type="sibTrans" cxnId="{9412FE13-590D-4C27-BF21-861C657B647A}">
      <dgm:prSet/>
      <dgm:spPr/>
      <dgm:t>
        <a:bodyPr/>
        <a:lstStyle/>
        <a:p>
          <a:endParaRPr lang="en-IN"/>
        </a:p>
      </dgm:t>
    </dgm:pt>
    <dgm:pt modelId="{830BE9A2-B1CA-489E-A771-BBF6C6E40824}">
      <dgm:prSet custT="1"/>
      <dgm:spPr/>
      <dgm:t>
        <a:bodyPr/>
        <a:lstStyle/>
        <a:p>
          <a:r>
            <a:rPr lang="en-US" sz="1800" dirty="0">
              <a:latin typeface="Book Antiqua" pitchFamily="18" charset="0"/>
            </a:rPr>
            <a:t>Section 13 – Time of Supply of Services</a:t>
          </a:r>
        </a:p>
      </dgm:t>
    </dgm:pt>
    <dgm:pt modelId="{AA274540-797E-4761-9A8E-1B6FEE142478}" type="parTrans" cxnId="{60592100-5DAB-403A-9BC9-D9C718C03AC7}">
      <dgm:prSet/>
      <dgm:spPr/>
      <dgm:t>
        <a:bodyPr/>
        <a:lstStyle/>
        <a:p>
          <a:endParaRPr lang="en-IN"/>
        </a:p>
      </dgm:t>
    </dgm:pt>
    <dgm:pt modelId="{B4AC2D8C-13FA-4DD1-99AE-292E7DC64830}" type="sibTrans" cxnId="{60592100-5DAB-403A-9BC9-D9C718C03AC7}">
      <dgm:prSet/>
      <dgm:spPr/>
      <dgm:t>
        <a:bodyPr/>
        <a:lstStyle/>
        <a:p>
          <a:endParaRPr lang="en-IN"/>
        </a:p>
      </dgm:t>
    </dgm:pt>
    <dgm:pt modelId="{44E3AFA8-F45F-4E9B-8717-ADC91EB67E1D}">
      <dgm:prSet custT="1"/>
      <dgm:spPr/>
      <dgm:t>
        <a:bodyPr/>
        <a:lstStyle/>
        <a:p>
          <a:r>
            <a:rPr lang="en-US" sz="1800" dirty="0">
              <a:latin typeface="Book Antiqua" pitchFamily="18" charset="0"/>
            </a:rPr>
            <a:t>Section 31 – Tax Invoice</a:t>
          </a:r>
        </a:p>
      </dgm:t>
    </dgm:pt>
    <dgm:pt modelId="{76836E10-68C7-43AF-8DE9-E828F51F7A56}" type="parTrans" cxnId="{9AF5E066-25D6-4338-B26E-F32931381B86}">
      <dgm:prSet/>
      <dgm:spPr/>
      <dgm:t>
        <a:bodyPr/>
        <a:lstStyle/>
        <a:p>
          <a:endParaRPr lang="en-IN"/>
        </a:p>
      </dgm:t>
    </dgm:pt>
    <dgm:pt modelId="{3E788DC6-189B-4584-B3E7-D46C0FA026E7}" type="sibTrans" cxnId="{9AF5E066-25D6-4338-B26E-F32931381B86}">
      <dgm:prSet/>
      <dgm:spPr/>
      <dgm:t>
        <a:bodyPr/>
        <a:lstStyle/>
        <a:p>
          <a:endParaRPr lang="en-IN"/>
        </a:p>
      </dgm:t>
    </dgm:pt>
    <dgm:pt modelId="{DC96EA1E-C0AF-4768-94CF-F6763CDF7767}">
      <dgm:prSet phldrT="[Text]" custT="1"/>
      <dgm:spPr/>
      <dgm:t>
        <a:bodyPr/>
        <a:lstStyle/>
        <a:p>
          <a:pPr rtl="0"/>
          <a:r>
            <a:rPr lang="en-IN" sz="1800" dirty="0"/>
            <a:t>Section 2</a:t>
          </a:r>
        </a:p>
      </dgm:t>
    </dgm:pt>
    <dgm:pt modelId="{55023304-AAC8-40E8-B4FB-3C28D08FD141}" type="parTrans" cxnId="{8B6412EE-EF40-4A8C-B363-23864A88733B}">
      <dgm:prSet/>
      <dgm:spPr/>
      <dgm:t>
        <a:bodyPr/>
        <a:lstStyle/>
        <a:p>
          <a:endParaRPr lang="en-IN"/>
        </a:p>
      </dgm:t>
    </dgm:pt>
    <dgm:pt modelId="{98BDCD36-1310-474C-95BD-CDDB4819AE56}" type="sibTrans" cxnId="{8B6412EE-EF40-4A8C-B363-23864A88733B}">
      <dgm:prSet/>
      <dgm:spPr/>
      <dgm:t>
        <a:bodyPr/>
        <a:lstStyle/>
        <a:p>
          <a:endParaRPr lang="en-IN"/>
        </a:p>
      </dgm:t>
    </dgm:pt>
    <dgm:pt modelId="{D5525C11-320C-42EB-AB89-A4B3CA432D71}">
      <dgm:prSet custT="1"/>
      <dgm:spPr/>
      <dgm:t>
        <a:bodyPr/>
        <a:lstStyle/>
        <a:p>
          <a:r>
            <a:rPr lang="en-US" sz="1800" dirty="0">
              <a:latin typeface="Book Antiqua" pitchFamily="18" charset="0"/>
            </a:rPr>
            <a:t>Section 14 – Change in rate of Tax</a:t>
          </a:r>
        </a:p>
      </dgm:t>
    </dgm:pt>
    <dgm:pt modelId="{F8077905-E755-4038-BD47-5F02A49F446C}" type="parTrans" cxnId="{B4D4038B-F38A-412F-8FD5-656884143485}">
      <dgm:prSet/>
      <dgm:spPr/>
      <dgm:t>
        <a:bodyPr/>
        <a:lstStyle/>
        <a:p>
          <a:endParaRPr lang="en-IN"/>
        </a:p>
      </dgm:t>
    </dgm:pt>
    <dgm:pt modelId="{A9495620-B4A7-4FF9-A8CB-58E61D596B3E}" type="sibTrans" cxnId="{B4D4038B-F38A-412F-8FD5-656884143485}">
      <dgm:prSet/>
      <dgm:spPr/>
      <dgm:t>
        <a:bodyPr/>
        <a:lstStyle/>
        <a:p>
          <a:endParaRPr lang="en-IN"/>
        </a:p>
      </dgm:t>
    </dgm:pt>
    <dgm:pt modelId="{3BE2917A-D1EF-4748-9DE8-5C803D5810AE}">
      <dgm:prSet custT="1"/>
      <dgm:spPr/>
      <dgm:t>
        <a:bodyPr/>
        <a:lstStyle/>
        <a:p>
          <a:r>
            <a:rPr lang="en-US" sz="1800" dirty="0">
              <a:latin typeface="Book Antiqua" pitchFamily="18" charset="0"/>
            </a:rPr>
            <a:t>Section 2(105) – Supplier </a:t>
          </a:r>
        </a:p>
      </dgm:t>
    </dgm:pt>
    <dgm:pt modelId="{7EB144F3-2D22-49FA-9E8C-4D996A26E8DB}" type="parTrans" cxnId="{30DFC8F2-85A1-4B66-B05A-6A557A1E5DD5}">
      <dgm:prSet/>
      <dgm:spPr/>
      <dgm:t>
        <a:bodyPr/>
        <a:lstStyle/>
        <a:p>
          <a:endParaRPr lang="en-IN"/>
        </a:p>
      </dgm:t>
    </dgm:pt>
    <dgm:pt modelId="{300DBFBA-7573-4C88-9662-6F552FCDFBAF}" type="sibTrans" cxnId="{30DFC8F2-85A1-4B66-B05A-6A557A1E5DD5}">
      <dgm:prSet/>
      <dgm:spPr/>
      <dgm:t>
        <a:bodyPr/>
        <a:lstStyle/>
        <a:p>
          <a:endParaRPr lang="en-IN"/>
        </a:p>
      </dgm:t>
    </dgm:pt>
    <dgm:pt modelId="{EC3FE842-0A76-4534-83E3-C38A223D21E4}" type="pres">
      <dgm:prSet presAssocID="{E4AB459F-843B-4DBD-A92D-11E24CFB66F5}" presName="linear" presStyleCnt="0">
        <dgm:presLayoutVars>
          <dgm:dir/>
          <dgm:animLvl val="lvl"/>
          <dgm:resizeHandles val="exact"/>
        </dgm:presLayoutVars>
      </dgm:prSet>
      <dgm:spPr/>
      <dgm:t>
        <a:bodyPr/>
        <a:lstStyle/>
        <a:p>
          <a:endParaRPr lang="en-US"/>
        </a:p>
      </dgm:t>
    </dgm:pt>
    <dgm:pt modelId="{651AF700-E336-4531-BC21-F2BA1545F6C3}" type="pres">
      <dgm:prSet presAssocID="{DC96EA1E-C0AF-4768-94CF-F6763CDF7767}" presName="parentLin" presStyleCnt="0"/>
      <dgm:spPr/>
    </dgm:pt>
    <dgm:pt modelId="{4E5C819E-AAFC-44CD-BD05-6652340721E9}" type="pres">
      <dgm:prSet presAssocID="{DC96EA1E-C0AF-4768-94CF-F6763CDF7767}" presName="parentLeftMargin" presStyleLbl="node1" presStyleIdx="0" presStyleCnt="5"/>
      <dgm:spPr/>
      <dgm:t>
        <a:bodyPr/>
        <a:lstStyle/>
        <a:p>
          <a:endParaRPr lang="en-US"/>
        </a:p>
      </dgm:t>
    </dgm:pt>
    <dgm:pt modelId="{D064BD40-FBE7-4439-AD1C-C4E0B54552A0}" type="pres">
      <dgm:prSet presAssocID="{DC96EA1E-C0AF-4768-94CF-F6763CDF7767}" presName="parentText" presStyleLbl="node1" presStyleIdx="0" presStyleCnt="5">
        <dgm:presLayoutVars>
          <dgm:chMax val="0"/>
          <dgm:bulletEnabled val="1"/>
        </dgm:presLayoutVars>
      </dgm:prSet>
      <dgm:spPr/>
      <dgm:t>
        <a:bodyPr/>
        <a:lstStyle/>
        <a:p>
          <a:endParaRPr lang="en-US"/>
        </a:p>
      </dgm:t>
    </dgm:pt>
    <dgm:pt modelId="{72C118B9-5CAC-4384-BDA4-F2F6817507D5}" type="pres">
      <dgm:prSet presAssocID="{DC96EA1E-C0AF-4768-94CF-F6763CDF7767}" presName="negativeSpace" presStyleCnt="0"/>
      <dgm:spPr/>
    </dgm:pt>
    <dgm:pt modelId="{13C82A07-EFF4-4D65-9800-54B9602EFBBB}" type="pres">
      <dgm:prSet presAssocID="{DC96EA1E-C0AF-4768-94CF-F6763CDF7767}" presName="childText" presStyleLbl="conFgAcc1" presStyleIdx="0" presStyleCnt="5">
        <dgm:presLayoutVars>
          <dgm:bulletEnabled val="1"/>
        </dgm:presLayoutVars>
      </dgm:prSet>
      <dgm:spPr/>
      <dgm:t>
        <a:bodyPr/>
        <a:lstStyle/>
        <a:p>
          <a:endParaRPr lang="en-US"/>
        </a:p>
      </dgm:t>
    </dgm:pt>
    <dgm:pt modelId="{9CC8D4F9-D1A3-4D7A-8BC2-8926DF753EB0}" type="pres">
      <dgm:prSet presAssocID="{98BDCD36-1310-474C-95BD-CDDB4819AE56}" presName="spaceBetweenRectangles" presStyleCnt="0"/>
      <dgm:spPr/>
    </dgm:pt>
    <dgm:pt modelId="{F228F7A3-506B-476C-880B-7F4FF6E78DE5}" type="pres">
      <dgm:prSet presAssocID="{4C5F5BA5-8124-40B2-ABDF-D08917177AA8}" presName="parentLin" presStyleCnt="0"/>
      <dgm:spPr/>
    </dgm:pt>
    <dgm:pt modelId="{9BDD1B2A-64D2-440D-944F-9E82940ACB35}" type="pres">
      <dgm:prSet presAssocID="{4C5F5BA5-8124-40B2-ABDF-D08917177AA8}" presName="parentLeftMargin" presStyleLbl="node1" presStyleIdx="0" presStyleCnt="5"/>
      <dgm:spPr/>
      <dgm:t>
        <a:bodyPr/>
        <a:lstStyle/>
        <a:p>
          <a:endParaRPr lang="en-US"/>
        </a:p>
      </dgm:t>
    </dgm:pt>
    <dgm:pt modelId="{0E10252A-4A86-4EAF-B652-46C7CFBD6805}" type="pres">
      <dgm:prSet presAssocID="{4C5F5BA5-8124-40B2-ABDF-D08917177AA8}" presName="parentText" presStyleLbl="node1" presStyleIdx="1" presStyleCnt="5">
        <dgm:presLayoutVars>
          <dgm:chMax val="0"/>
          <dgm:bulletEnabled val="1"/>
        </dgm:presLayoutVars>
      </dgm:prSet>
      <dgm:spPr/>
      <dgm:t>
        <a:bodyPr/>
        <a:lstStyle/>
        <a:p>
          <a:endParaRPr lang="en-US"/>
        </a:p>
      </dgm:t>
    </dgm:pt>
    <dgm:pt modelId="{4D5EB42D-765E-49E0-B352-4751C0BC1AAA}" type="pres">
      <dgm:prSet presAssocID="{4C5F5BA5-8124-40B2-ABDF-D08917177AA8}" presName="negativeSpace" presStyleCnt="0"/>
      <dgm:spPr/>
    </dgm:pt>
    <dgm:pt modelId="{C91675D3-2C41-4965-8363-3995ED87416C}" type="pres">
      <dgm:prSet presAssocID="{4C5F5BA5-8124-40B2-ABDF-D08917177AA8}" presName="childText" presStyleLbl="conFgAcc1" presStyleIdx="1" presStyleCnt="5">
        <dgm:presLayoutVars>
          <dgm:bulletEnabled val="1"/>
        </dgm:presLayoutVars>
      </dgm:prSet>
      <dgm:spPr/>
    </dgm:pt>
    <dgm:pt modelId="{799CD487-C345-4FA0-899F-A1552145B1D0}" type="pres">
      <dgm:prSet presAssocID="{D1705631-B32C-46B9-A5B0-67A111310A52}" presName="spaceBetweenRectangles" presStyleCnt="0"/>
      <dgm:spPr/>
    </dgm:pt>
    <dgm:pt modelId="{0314B66D-6353-4E80-8A73-CF027CFF5636}" type="pres">
      <dgm:prSet presAssocID="{830BE9A2-B1CA-489E-A771-BBF6C6E40824}" presName="parentLin" presStyleCnt="0"/>
      <dgm:spPr/>
    </dgm:pt>
    <dgm:pt modelId="{6D31BF05-57BB-43B5-A97E-6A2D8146CD56}" type="pres">
      <dgm:prSet presAssocID="{830BE9A2-B1CA-489E-A771-BBF6C6E40824}" presName="parentLeftMargin" presStyleLbl="node1" presStyleIdx="1" presStyleCnt="5"/>
      <dgm:spPr/>
      <dgm:t>
        <a:bodyPr/>
        <a:lstStyle/>
        <a:p>
          <a:endParaRPr lang="en-US"/>
        </a:p>
      </dgm:t>
    </dgm:pt>
    <dgm:pt modelId="{27E33E35-F0E3-4CC1-B553-87190F0DC91E}" type="pres">
      <dgm:prSet presAssocID="{830BE9A2-B1CA-489E-A771-BBF6C6E40824}" presName="parentText" presStyleLbl="node1" presStyleIdx="2" presStyleCnt="5">
        <dgm:presLayoutVars>
          <dgm:chMax val="0"/>
          <dgm:bulletEnabled val="1"/>
        </dgm:presLayoutVars>
      </dgm:prSet>
      <dgm:spPr/>
      <dgm:t>
        <a:bodyPr/>
        <a:lstStyle/>
        <a:p>
          <a:endParaRPr lang="en-US"/>
        </a:p>
      </dgm:t>
    </dgm:pt>
    <dgm:pt modelId="{6754B654-B91D-4E26-B5A6-8FD02D0A2386}" type="pres">
      <dgm:prSet presAssocID="{830BE9A2-B1CA-489E-A771-BBF6C6E40824}" presName="negativeSpace" presStyleCnt="0"/>
      <dgm:spPr/>
    </dgm:pt>
    <dgm:pt modelId="{091B2FEA-F913-4F12-91AC-247FB2E78DEE}" type="pres">
      <dgm:prSet presAssocID="{830BE9A2-B1CA-489E-A771-BBF6C6E40824}" presName="childText" presStyleLbl="conFgAcc1" presStyleIdx="2" presStyleCnt="5">
        <dgm:presLayoutVars>
          <dgm:bulletEnabled val="1"/>
        </dgm:presLayoutVars>
      </dgm:prSet>
      <dgm:spPr/>
    </dgm:pt>
    <dgm:pt modelId="{634CDF74-E67E-4130-BFD0-4E7423889FE3}" type="pres">
      <dgm:prSet presAssocID="{B4AC2D8C-13FA-4DD1-99AE-292E7DC64830}" presName="spaceBetweenRectangles" presStyleCnt="0"/>
      <dgm:spPr/>
    </dgm:pt>
    <dgm:pt modelId="{F1D23623-86F0-459C-88D9-C6EFD0FE2413}" type="pres">
      <dgm:prSet presAssocID="{D5525C11-320C-42EB-AB89-A4B3CA432D71}" presName="parentLin" presStyleCnt="0"/>
      <dgm:spPr/>
    </dgm:pt>
    <dgm:pt modelId="{75F8C5DD-3BF6-4F14-9183-CFF82C6EE69F}" type="pres">
      <dgm:prSet presAssocID="{D5525C11-320C-42EB-AB89-A4B3CA432D71}" presName="parentLeftMargin" presStyleLbl="node1" presStyleIdx="2" presStyleCnt="5"/>
      <dgm:spPr/>
      <dgm:t>
        <a:bodyPr/>
        <a:lstStyle/>
        <a:p>
          <a:endParaRPr lang="en-US"/>
        </a:p>
      </dgm:t>
    </dgm:pt>
    <dgm:pt modelId="{BDF93299-5443-4E91-87D9-CB351DA7D796}" type="pres">
      <dgm:prSet presAssocID="{D5525C11-320C-42EB-AB89-A4B3CA432D71}" presName="parentText" presStyleLbl="node1" presStyleIdx="3" presStyleCnt="5">
        <dgm:presLayoutVars>
          <dgm:chMax val="0"/>
          <dgm:bulletEnabled val="1"/>
        </dgm:presLayoutVars>
      </dgm:prSet>
      <dgm:spPr/>
      <dgm:t>
        <a:bodyPr/>
        <a:lstStyle/>
        <a:p>
          <a:endParaRPr lang="en-US"/>
        </a:p>
      </dgm:t>
    </dgm:pt>
    <dgm:pt modelId="{82D307F9-30BF-439D-BEC7-333FCBEED0AE}" type="pres">
      <dgm:prSet presAssocID="{D5525C11-320C-42EB-AB89-A4B3CA432D71}" presName="negativeSpace" presStyleCnt="0"/>
      <dgm:spPr/>
    </dgm:pt>
    <dgm:pt modelId="{5835AC1C-45BA-47E3-8259-E482D494085D}" type="pres">
      <dgm:prSet presAssocID="{D5525C11-320C-42EB-AB89-A4B3CA432D71}" presName="childText" presStyleLbl="conFgAcc1" presStyleIdx="3" presStyleCnt="5">
        <dgm:presLayoutVars>
          <dgm:bulletEnabled val="1"/>
        </dgm:presLayoutVars>
      </dgm:prSet>
      <dgm:spPr/>
    </dgm:pt>
    <dgm:pt modelId="{F78B39F4-29B0-479C-85AF-9088E12E01CF}" type="pres">
      <dgm:prSet presAssocID="{A9495620-B4A7-4FF9-A8CB-58E61D596B3E}" presName="spaceBetweenRectangles" presStyleCnt="0"/>
      <dgm:spPr/>
    </dgm:pt>
    <dgm:pt modelId="{D608E4EA-9113-4D99-871C-C329C8AFC670}" type="pres">
      <dgm:prSet presAssocID="{44E3AFA8-F45F-4E9B-8717-ADC91EB67E1D}" presName="parentLin" presStyleCnt="0"/>
      <dgm:spPr/>
    </dgm:pt>
    <dgm:pt modelId="{4750EFD0-570D-416B-94F7-9BE960BFDFF3}" type="pres">
      <dgm:prSet presAssocID="{44E3AFA8-F45F-4E9B-8717-ADC91EB67E1D}" presName="parentLeftMargin" presStyleLbl="node1" presStyleIdx="3" presStyleCnt="5"/>
      <dgm:spPr/>
      <dgm:t>
        <a:bodyPr/>
        <a:lstStyle/>
        <a:p>
          <a:endParaRPr lang="en-US"/>
        </a:p>
      </dgm:t>
    </dgm:pt>
    <dgm:pt modelId="{E0CE682B-1D39-4408-AA2E-E3E349BE29B5}" type="pres">
      <dgm:prSet presAssocID="{44E3AFA8-F45F-4E9B-8717-ADC91EB67E1D}" presName="parentText" presStyleLbl="node1" presStyleIdx="4" presStyleCnt="5">
        <dgm:presLayoutVars>
          <dgm:chMax val="0"/>
          <dgm:bulletEnabled val="1"/>
        </dgm:presLayoutVars>
      </dgm:prSet>
      <dgm:spPr/>
      <dgm:t>
        <a:bodyPr/>
        <a:lstStyle/>
        <a:p>
          <a:endParaRPr lang="en-US"/>
        </a:p>
      </dgm:t>
    </dgm:pt>
    <dgm:pt modelId="{79AE74C4-7DE1-4806-952C-3C1F4F6FBF85}" type="pres">
      <dgm:prSet presAssocID="{44E3AFA8-F45F-4E9B-8717-ADC91EB67E1D}" presName="negativeSpace" presStyleCnt="0"/>
      <dgm:spPr/>
    </dgm:pt>
    <dgm:pt modelId="{24C1586C-0B71-431B-B064-4AC47AF16421}" type="pres">
      <dgm:prSet presAssocID="{44E3AFA8-F45F-4E9B-8717-ADC91EB67E1D}" presName="childText" presStyleLbl="conFgAcc1" presStyleIdx="4" presStyleCnt="5">
        <dgm:presLayoutVars>
          <dgm:bulletEnabled val="1"/>
        </dgm:presLayoutVars>
      </dgm:prSet>
      <dgm:spPr/>
    </dgm:pt>
  </dgm:ptLst>
  <dgm:cxnLst>
    <dgm:cxn modelId="{8B6412EE-EF40-4A8C-B363-23864A88733B}" srcId="{E4AB459F-843B-4DBD-A92D-11E24CFB66F5}" destId="{DC96EA1E-C0AF-4768-94CF-F6763CDF7767}" srcOrd="0" destOrd="0" parTransId="{55023304-AAC8-40E8-B4FB-3C28D08FD141}" sibTransId="{98BDCD36-1310-474C-95BD-CDDB4819AE56}"/>
    <dgm:cxn modelId="{05B00523-49F9-4B0A-A069-064ECD34BE81}" type="presOf" srcId="{4C5F5BA5-8124-40B2-ABDF-D08917177AA8}" destId="{0E10252A-4A86-4EAF-B652-46C7CFBD6805}" srcOrd="1" destOrd="0" presId="urn:microsoft.com/office/officeart/2005/8/layout/list1"/>
    <dgm:cxn modelId="{05246516-F5E9-4922-B204-0A5DF9B74C1F}" srcId="{DC96EA1E-C0AF-4768-94CF-F6763CDF7767}" destId="{CA6875F3-85F8-4B89-83E1-81FF66719C9C}" srcOrd="4" destOrd="0" parTransId="{7D9C7101-2D39-483C-9EF2-3C4137A7538E}" sibTransId="{DD73C995-F851-4D8C-954E-3868EF028883}"/>
    <dgm:cxn modelId="{93972179-00E9-480D-AA1A-59B3C0D2AB1A}" srcId="{DC96EA1E-C0AF-4768-94CF-F6763CDF7767}" destId="{CEEF3E59-93D2-487D-92A3-523DA8A804A2}" srcOrd="2" destOrd="0" parTransId="{66B175A7-DF4E-4F23-AE0F-7DFE491221DC}" sibTransId="{EEAF70B7-4352-4C97-B367-39CB67C28829}"/>
    <dgm:cxn modelId="{30DFC8F2-85A1-4B66-B05A-6A557A1E5DD5}" srcId="{DC96EA1E-C0AF-4768-94CF-F6763CDF7767}" destId="{3BE2917A-D1EF-4748-9DE8-5C803D5810AE}" srcOrd="5" destOrd="0" parTransId="{7EB144F3-2D22-49FA-9E8C-4D996A26E8DB}" sibTransId="{300DBFBA-7573-4C88-9662-6F552FCDFBAF}"/>
    <dgm:cxn modelId="{60592100-5DAB-403A-9BC9-D9C718C03AC7}" srcId="{E4AB459F-843B-4DBD-A92D-11E24CFB66F5}" destId="{830BE9A2-B1CA-489E-A771-BBF6C6E40824}" srcOrd="2" destOrd="0" parTransId="{AA274540-797E-4761-9A8E-1B6FEE142478}" sibTransId="{B4AC2D8C-13FA-4DD1-99AE-292E7DC64830}"/>
    <dgm:cxn modelId="{6970DD3D-41CE-41EE-B33F-15DB649C47A4}" type="presOf" srcId="{CEEF3E59-93D2-487D-92A3-523DA8A804A2}" destId="{13C82A07-EFF4-4D65-9800-54B9602EFBBB}" srcOrd="0" destOrd="2" presId="urn:microsoft.com/office/officeart/2005/8/layout/list1"/>
    <dgm:cxn modelId="{AC219478-BEFA-4604-AE0F-CDE8F23CAE48}" type="presOf" srcId="{DC96EA1E-C0AF-4768-94CF-F6763CDF7767}" destId="{D064BD40-FBE7-4439-AD1C-C4E0B54552A0}" srcOrd="1" destOrd="0" presId="urn:microsoft.com/office/officeart/2005/8/layout/list1"/>
    <dgm:cxn modelId="{9AF5E066-25D6-4338-B26E-F32931381B86}" srcId="{E4AB459F-843B-4DBD-A92D-11E24CFB66F5}" destId="{44E3AFA8-F45F-4E9B-8717-ADC91EB67E1D}" srcOrd="4" destOrd="0" parTransId="{76836E10-68C7-43AF-8DE9-E828F51F7A56}" sibTransId="{3E788DC6-189B-4584-B3E7-D46C0FA026E7}"/>
    <dgm:cxn modelId="{6114AEC6-0344-474B-9143-E8E90C0E1420}" type="presOf" srcId="{44E3AFA8-F45F-4E9B-8717-ADC91EB67E1D}" destId="{4750EFD0-570D-416B-94F7-9BE960BFDFF3}" srcOrd="0" destOrd="0" presId="urn:microsoft.com/office/officeart/2005/8/layout/list1"/>
    <dgm:cxn modelId="{57E0FD24-A3EB-4B1C-B7D2-826491C687B8}" type="presOf" srcId="{CC415404-619E-4AE4-B47A-9906418403AC}" destId="{13C82A07-EFF4-4D65-9800-54B9602EFBBB}" srcOrd="0" destOrd="0" presId="urn:microsoft.com/office/officeart/2005/8/layout/list1"/>
    <dgm:cxn modelId="{E4607316-7AAB-4521-831B-BACD61578742}" srcId="{DC96EA1E-C0AF-4768-94CF-F6763CDF7767}" destId="{EACDC478-4A33-4C95-92D3-BB78936C8C86}" srcOrd="3" destOrd="0" parTransId="{521DD918-4C91-4D90-935D-EF38561990E4}" sibTransId="{0E048CDF-4F28-4407-A8DD-4B3D33C68925}"/>
    <dgm:cxn modelId="{CD927BE0-D1E6-48CA-9E5D-DFA606A51B3A}" type="presOf" srcId="{F80ADA73-128B-4747-A412-2D48F63D03A2}" destId="{13C82A07-EFF4-4D65-9800-54B9602EFBBB}" srcOrd="0" destOrd="1" presId="urn:microsoft.com/office/officeart/2005/8/layout/list1"/>
    <dgm:cxn modelId="{32C033AF-A858-4A11-94A3-93CDABB6F4CA}" type="presOf" srcId="{E4AB459F-843B-4DBD-A92D-11E24CFB66F5}" destId="{EC3FE842-0A76-4534-83E3-C38A223D21E4}" srcOrd="0" destOrd="0" presId="urn:microsoft.com/office/officeart/2005/8/layout/list1"/>
    <dgm:cxn modelId="{83898D9A-9372-46B5-9951-98F1422FECE5}" type="presOf" srcId="{3BE2917A-D1EF-4748-9DE8-5C803D5810AE}" destId="{13C82A07-EFF4-4D65-9800-54B9602EFBBB}" srcOrd="0" destOrd="5" presId="urn:microsoft.com/office/officeart/2005/8/layout/list1"/>
    <dgm:cxn modelId="{C3ADB0E3-2ACB-4021-9F5C-6727213C6C3F}" type="presOf" srcId="{4C5F5BA5-8124-40B2-ABDF-D08917177AA8}" destId="{9BDD1B2A-64D2-440D-944F-9E82940ACB35}" srcOrd="0" destOrd="0" presId="urn:microsoft.com/office/officeart/2005/8/layout/list1"/>
    <dgm:cxn modelId="{E46E8B1B-F930-4FA8-A8E8-C728CE927F1B}" type="presOf" srcId="{D5525C11-320C-42EB-AB89-A4B3CA432D71}" destId="{BDF93299-5443-4E91-87D9-CB351DA7D796}" srcOrd="1" destOrd="0" presId="urn:microsoft.com/office/officeart/2005/8/layout/list1"/>
    <dgm:cxn modelId="{690445CC-D738-4654-9EBF-7A72D9F312CF}" srcId="{DC96EA1E-C0AF-4768-94CF-F6763CDF7767}" destId="{CC415404-619E-4AE4-B47A-9906418403AC}" srcOrd="0" destOrd="0" parTransId="{ECCCEF80-F3F7-444F-80B9-D2846388ACBF}" sibTransId="{19574DDC-1E69-4354-A838-C1596263DBC9}"/>
    <dgm:cxn modelId="{487F1607-F8AB-4C59-9A0A-B60C07F61C92}" type="presOf" srcId="{D5525C11-320C-42EB-AB89-A4B3CA432D71}" destId="{75F8C5DD-3BF6-4F14-9183-CFF82C6EE69F}" srcOrd="0" destOrd="0" presId="urn:microsoft.com/office/officeart/2005/8/layout/list1"/>
    <dgm:cxn modelId="{9412FE13-590D-4C27-BF21-861C657B647A}" srcId="{E4AB459F-843B-4DBD-A92D-11E24CFB66F5}" destId="{4C5F5BA5-8124-40B2-ABDF-D08917177AA8}" srcOrd="1" destOrd="0" parTransId="{9CB1A4F8-B6F0-4230-BD3B-2AA05C9EEE62}" sibTransId="{D1705631-B32C-46B9-A5B0-67A111310A52}"/>
    <dgm:cxn modelId="{9F927802-E8E1-4CAD-AB58-72CC9A2AC766}" type="presOf" srcId="{44E3AFA8-F45F-4E9B-8717-ADC91EB67E1D}" destId="{E0CE682B-1D39-4408-AA2E-E3E349BE29B5}" srcOrd="1" destOrd="0" presId="urn:microsoft.com/office/officeart/2005/8/layout/list1"/>
    <dgm:cxn modelId="{B4D4038B-F38A-412F-8FD5-656884143485}" srcId="{E4AB459F-843B-4DBD-A92D-11E24CFB66F5}" destId="{D5525C11-320C-42EB-AB89-A4B3CA432D71}" srcOrd="3" destOrd="0" parTransId="{F8077905-E755-4038-BD47-5F02A49F446C}" sibTransId="{A9495620-B4A7-4FF9-A8CB-58E61D596B3E}"/>
    <dgm:cxn modelId="{DED6C507-E1E9-4010-8BA9-16C49664479D}" type="presOf" srcId="{CA6875F3-85F8-4B89-83E1-81FF66719C9C}" destId="{13C82A07-EFF4-4D65-9800-54B9602EFBBB}" srcOrd="0" destOrd="4" presId="urn:microsoft.com/office/officeart/2005/8/layout/list1"/>
    <dgm:cxn modelId="{50265681-8FC8-4FC6-974A-806ED940DDB9}" type="presOf" srcId="{830BE9A2-B1CA-489E-A771-BBF6C6E40824}" destId="{6D31BF05-57BB-43B5-A97E-6A2D8146CD56}" srcOrd="0" destOrd="0" presId="urn:microsoft.com/office/officeart/2005/8/layout/list1"/>
    <dgm:cxn modelId="{D92959D3-0872-46B1-B239-66B1F20F0C4D}" type="presOf" srcId="{830BE9A2-B1CA-489E-A771-BBF6C6E40824}" destId="{27E33E35-F0E3-4CC1-B553-87190F0DC91E}" srcOrd="1" destOrd="0" presId="urn:microsoft.com/office/officeart/2005/8/layout/list1"/>
    <dgm:cxn modelId="{1299EB63-4BE1-405E-99F5-F67D21EF1DFA}" srcId="{DC96EA1E-C0AF-4768-94CF-F6763CDF7767}" destId="{F80ADA73-128B-4747-A412-2D48F63D03A2}" srcOrd="1" destOrd="0" parTransId="{072CD6D8-BA70-40FD-9CDA-FFA6B21E1107}" sibTransId="{FDEC6AF5-26EB-406A-BC8A-ADC211CE1E78}"/>
    <dgm:cxn modelId="{4739BFC8-2115-4A40-BC74-AA81D4DDA5EF}" type="presOf" srcId="{EACDC478-4A33-4C95-92D3-BB78936C8C86}" destId="{13C82A07-EFF4-4D65-9800-54B9602EFBBB}" srcOrd="0" destOrd="3" presId="urn:microsoft.com/office/officeart/2005/8/layout/list1"/>
    <dgm:cxn modelId="{83DFB895-57B8-4156-A738-57E705A33EB6}" type="presOf" srcId="{DC96EA1E-C0AF-4768-94CF-F6763CDF7767}" destId="{4E5C819E-AAFC-44CD-BD05-6652340721E9}" srcOrd="0" destOrd="0" presId="urn:microsoft.com/office/officeart/2005/8/layout/list1"/>
    <dgm:cxn modelId="{A61BFD2B-2658-4B11-9B76-09F03E60F1DE}" type="presParOf" srcId="{EC3FE842-0A76-4534-83E3-C38A223D21E4}" destId="{651AF700-E336-4531-BC21-F2BA1545F6C3}" srcOrd="0" destOrd="0" presId="urn:microsoft.com/office/officeart/2005/8/layout/list1"/>
    <dgm:cxn modelId="{4B52BB82-4AD5-4138-861B-B18B94F3645F}" type="presParOf" srcId="{651AF700-E336-4531-BC21-F2BA1545F6C3}" destId="{4E5C819E-AAFC-44CD-BD05-6652340721E9}" srcOrd="0" destOrd="0" presId="urn:microsoft.com/office/officeart/2005/8/layout/list1"/>
    <dgm:cxn modelId="{2BBD2EF3-8090-4A8F-BA0E-CF1B097898DB}" type="presParOf" srcId="{651AF700-E336-4531-BC21-F2BA1545F6C3}" destId="{D064BD40-FBE7-4439-AD1C-C4E0B54552A0}" srcOrd="1" destOrd="0" presId="urn:microsoft.com/office/officeart/2005/8/layout/list1"/>
    <dgm:cxn modelId="{6733727F-7D00-4661-A05F-05EE15CBF8E0}" type="presParOf" srcId="{EC3FE842-0A76-4534-83E3-C38A223D21E4}" destId="{72C118B9-5CAC-4384-BDA4-F2F6817507D5}" srcOrd="1" destOrd="0" presId="urn:microsoft.com/office/officeart/2005/8/layout/list1"/>
    <dgm:cxn modelId="{F98BA0BA-27AE-47A7-A81D-59B35E18E9B0}" type="presParOf" srcId="{EC3FE842-0A76-4534-83E3-C38A223D21E4}" destId="{13C82A07-EFF4-4D65-9800-54B9602EFBBB}" srcOrd="2" destOrd="0" presId="urn:microsoft.com/office/officeart/2005/8/layout/list1"/>
    <dgm:cxn modelId="{0C4B496D-699C-4F61-B189-2F189503080F}" type="presParOf" srcId="{EC3FE842-0A76-4534-83E3-C38A223D21E4}" destId="{9CC8D4F9-D1A3-4D7A-8BC2-8926DF753EB0}" srcOrd="3" destOrd="0" presId="urn:microsoft.com/office/officeart/2005/8/layout/list1"/>
    <dgm:cxn modelId="{2E65C339-D360-40B1-8037-5C02CB30E2F5}" type="presParOf" srcId="{EC3FE842-0A76-4534-83E3-C38A223D21E4}" destId="{F228F7A3-506B-476C-880B-7F4FF6E78DE5}" srcOrd="4" destOrd="0" presId="urn:microsoft.com/office/officeart/2005/8/layout/list1"/>
    <dgm:cxn modelId="{CD3E1BA5-D29B-4FB1-9DA1-EAE3E0D80907}" type="presParOf" srcId="{F228F7A3-506B-476C-880B-7F4FF6E78DE5}" destId="{9BDD1B2A-64D2-440D-944F-9E82940ACB35}" srcOrd="0" destOrd="0" presId="urn:microsoft.com/office/officeart/2005/8/layout/list1"/>
    <dgm:cxn modelId="{07971C73-6D47-446F-BEE3-8CF5DE37C84C}" type="presParOf" srcId="{F228F7A3-506B-476C-880B-7F4FF6E78DE5}" destId="{0E10252A-4A86-4EAF-B652-46C7CFBD6805}" srcOrd="1" destOrd="0" presId="urn:microsoft.com/office/officeart/2005/8/layout/list1"/>
    <dgm:cxn modelId="{665881F0-53E9-461B-8947-DAC591B47777}" type="presParOf" srcId="{EC3FE842-0A76-4534-83E3-C38A223D21E4}" destId="{4D5EB42D-765E-49E0-B352-4751C0BC1AAA}" srcOrd="5" destOrd="0" presId="urn:microsoft.com/office/officeart/2005/8/layout/list1"/>
    <dgm:cxn modelId="{F9D665AA-50A6-439F-BF1B-8647A9DB8C44}" type="presParOf" srcId="{EC3FE842-0A76-4534-83E3-C38A223D21E4}" destId="{C91675D3-2C41-4965-8363-3995ED87416C}" srcOrd="6" destOrd="0" presId="urn:microsoft.com/office/officeart/2005/8/layout/list1"/>
    <dgm:cxn modelId="{ED7900EA-AC3A-415E-8572-87FF745A64BD}" type="presParOf" srcId="{EC3FE842-0A76-4534-83E3-C38A223D21E4}" destId="{799CD487-C345-4FA0-899F-A1552145B1D0}" srcOrd="7" destOrd="0" presId="urn:microsoft.com/office/officeart/2005/8/layout/list1"/>
    <dgm:cxn modelId="{3A510370-4234-46A5-A221-680DCF4A39E5}" type="presParOf" srcId="{EC3FE842-0A76-4534-83E3-C38A223D21E4}" destId="{0314B66D-6353-4E80-8A73-CF027CFF5636}" srcOrd="8" destOrd="0" presId="urn:microsoft.com/office/officeart/2005/8/layout/list1"/>
    <dgm:cxn modelId="{00CA7524-7F71-4B22-8E21-9C9163870748}" type="presParOf" srcId="{0314B66D-6353-4E80-8A73-CF027CFF5636}" destId="{6D31BF05-57BB-43B5-A97E-6A2D8146CD56}" srcOrd="0" destOrd="0" presId="urn:microsoft.com/office/officeart/2005/8/layout/list1"/>
    <dgm:cxn modelId="{6A44272D-4520-4FC6-B8B5-29EA0A2C9C2E}" type="presParOf" srcId="{0314B66D-6353-4E80-8A73-CF027CFF5636}" destId="{27E33E35-F0E3-4CC1-B553-87190F0DC91E}" srcOrd="1" destOrd="0" presId="urn:microsoft.com/office/officeart/2005/8/layout/list1"/>
    <dgm:cxn modelId="{249B14F7-D894-4541-84A2-7D9CA8FA2630}" type="presParOf" srcId="{EC3FE842-0A76-4534-83E3-C38A223D21E4}" destId="{6754B654-B91D-4E26-B5A6-8FD02D0A2386}" srcOrd="9" destOrd="0" presId="urn:microsoft.com/office/officeart/2005/8/layout/list1"/>
    <dgm:cxn modelId="{1A72604C-22AF-4DA3-B689-447C64107DFE}" type="presParOf" srcId="{EC3FE842-0A76-4534-83E3-C38A223D21E4}" destId="{091B2FEA-F913-4F12-91AC-247FB2E78DEE}" srcOrd="10" destOrd="0" presId="urn:microsoft.com/office/officeart/2005/8/layout/list1"/>
    <dgm:cxn modelId="{9E3D046B-A21F-45AF-9837-6A6E3BFD44F3}" type="presParOf" srcId="{EC3FE842-0A76-4534-83E3-C38A223D21E4}" destId="{634CDF74-E67E-4130-BFD0-4E7423889FE3}" srcOrd="11" destOrd="0" presId="urn:microsoft.com/office/officeart/2005/8/layout/list1"/>
    <dgm:cxn modelId="{0CDD65EA-7285-471B-9560-046387777C97}" type="presParOf" srcId="{EC3FE842-0A76-4534-83E3-C38A223D21E4}" destId="{F1D23623-86F0-459C-88D9-C6EFD0FE2413}" srcOrd="12" destOrd="0" presId="urn:microsoft.com/office/officeart/2005/8/layout/list1"/>
    <dgm:cxn modelId="{C031D520-8A90-4538-90B9-F43E9A76A987}" type="presParOf" srcId="{F1D23623-86F0-459C-88D9-C6EFD0FE2413}" destId="{75F8C5DD-3BF6-4F14-9183-CFF82C6EE69F}" srcOrd="0" destOrd="0" presId="urn:microsoft.com/office/officeart/2005/8/layout/list1"/>
    <dgm:cxn modelId="{717A9DD9-D9BA-43A0-A54A-FA2F394041A7}" type="presParOf" srcId="{F1D23623-86F0-459C-88D9-C6EFD0FE2413}" destId="{BDF93299-5443-4E91-87D9-CB351DA7D796}" srcOrd="1" destOrd="0" presId="urn:microsoft.com/office/officeart/2005/8/layout/list1"/>
    <dgm:cxn modelId="{CC54181B-5558-432D-A64E-22CEE1231BFC}" type="presParOf" srcId="{EC3FE842-0A76-4534-83E3-C38A223D21E4}" destId="{82D307F9-30BF-439D-BEC7-333FCBEED0AE}" srcOrd="13" destOrd="0" presId="urn:microsoft.com/office/officeart/2005/8/layout/list1"/>
    <dgm:cxn modelId="{2BCBA520-E5EE-4F52-9651-20945933AAB0}" type="presParOf" srcId="{EC3FE842-0A76-4534-83E3-C38A223D21E4}" destId="{5835AC1C-45BA-47E3-8259-E482D494085D}" srcOrd="14" destOrd="0" presId="urn:microsoft.com/office/officeart/2005/8/layout/list1"/>
    <dgm:cxn modelId="{1F2191DC-06A7-489D-9924-AD86137B3149}" type="presParOf" srcId="{EC3FE842-0A76-4534-83E3-C38A223D21E4}" destId="{F78B39F4-29B0-479C-85AF-9088E12E01CF}" srcOrd="15" destOrd="0" presId="urn:microsoft.com/office/officeart/2005/8/layout/list1"/>
    <dgm:cxn modelId="{BE05429D-DD62-4DBA-9604-D06809B6A8FC}" type="presParOf" srcId="{EC3FE842-0A76-4534-83E3-C38A223D21E4}" destId="{D608E4EA-9113-4D99-871C-C329C8AFC670}" srcOrd="16" destOrd="0" presId="urn:microsoft.com/office/officeart/2005/8/layout/list1"/>
    <dgm:cxn modelId="{EBD362CF-6A9E-499B-A9F6-ECF3FA564016}" type="presParOf" srcId="{D608E4EA-9113-4D99-871C-C329C8AFC670}" destId="{4750EFD0-570D-416B-94F7-9BE960BFDFF3}" srcOrd="0" destOrd="0" presId="urn:microsoft.com/office/officeart/2005/8/layout/list1"/>
    <dgm:cxn modelId="{A3C0D541-E7EF-4D51-9500-F489DF3525FD}" type="presParOf" srcId="{D608E4EA-9113-4D99-871C-C329C8AFC670}" destId="{E0CE682B-1D39-4408-AA2E-E3E349BE29B5}" srcOrd="1" destOrd="0" presId="urn:microsoft.com/office/officeart/2005/8/layout/list1"/>
    <dgm:cxn modelId="{A447B3FA-DA4C-4AA3-82BF-DEB13C51F81E}" type="presParOf" srcId="{EC3FE842-0A76-4534-83E3-C38A223D21E4}" destId="{79AE74C4-7DE1-4806-952C-3C1F4F6FBF85}" srcOrd="17" destOrd="0" presId="urn:microsoft.com/office/officeart/2005/8/layout/list1"/>
    <dgm:cxn modelId="{A0EDCE0C-E3D2-4912-AE2B-22BBCD91D472}" type="presParOf" srcId="{EC3FE842-0A76-4534-83E3-C38A223D21E4}" destId="{24C1586C-0B71-431B-B064-4AC47AF1642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E8D50B1-E085-4C84-B5C8-12C7E674F450}" type="doc">
      <dgm:prSet loTypeId="urn:microsoft.com/office/officeart/2005/8/layout/hList9" loCatId="list" qsTypeId="urn:microsoft.com/office/officeart/2005/8/quickstyle/simple1" qsCatId="simple" csTypeId="urn:microsoft.com/office/officeart/2005/8/colors/accent3_4" csCatId="accent3" phldr="1"/>
      <dgm:spPr/>
      <dgm:t>
        <a:bodyPr/>
        <a:lstStyle/>
        <a:p>
          <a:endParaRPr lang="en-IN"/>
        </a:p>
      </dgm:t>
    </dgm:pt>
    <dgm:pt modelId="{FCA73D3C-F33D-42E3-B5E7-73859DB87D0D}">
      <dgm:prSet phldrT="[Text]" custT="1"/>
      <dgm:spPr/>
      <dgm:t>
        <a:bodyPr/>
        <a:lstStyle/>
        <a:p>
          <a:r>
            <a:rPr lang="en-IN" sz="2000" dirty="0">
              <a:latin typeface="Book Antiqua" pitchFamily="18" charset="0"/>
            </a:rPr>
            <a:t>Normal Course Earliest of</a:t>
          </a:r>
        </a:p>
      </dgm:t>
    </dgm:pt>
    <dgm:pt modelId="{888F32A3-403C-4051-B4FE-22D833C0B7EC}" type="parTrans" cxnId="{A8E0CF31-0C18-4BC4-B77D-B4823A3ED4FB}">
      <dgm:prSet/>
      <dgm:spPr/>
      <dgm:t>
        <a:bodyPr/>
        <a:lstStyle/>
        <a:p>
          <a:endParaRPr lang="en-IN"/>
        </a:p>
      </dgm:t>
    </dgm:pt>
    <dgm:pt modelId="{C69C6D4B-1D13-48EA-8525-6AD7D5F09B2C}" type="sibTrans" cxnId="{A8E0CF31-0C18-4BC4-B77D-B4823A3ED4FB}">
      <dgm:prSet/>
      <dgm:spPr/>
      <dgm:t>
        <a:bodyPr/>
        <a:lstStyle/>
        <a:p>
          <a:endParaRPr lang="en-IN"/>
        </a:p>
      </dgm:t>
    </dgm:pt>
    <dgm:pt modelId="{A23B5864-EBEF-4F22-B792-3600E651F8B2}">
      <dgm:prSet phldrT="[Text]" custT="1"/>
      <dgm:spPr/>
      <dgm:t>
        <a:bodyPr/>
        <a:lstStyle/>
        <a:p>
          <a:r>
            <a:rPr lang="en-IN" sz="2000" dirty="0">
              <a:latin typeface="Book Antiqua" pitchFamily="18" charset="0"/>
            </a:rPr>
            <a:t>Date of Entry in BOAs</a:t>
          </a:r>
        </a:p>
      </dgm:t>
    </dgm:pt>
    <dgm:pt modelId="{F501D6CE-201F-4E0C-BCB1-57A59335D5BB}" type="parTrans" cxnId="{224C3D54-C64D-4941-BFDB-EDF510CEA84D}">
      <dgm:prSet/>
      <dgm:spPr/>
      <dgm:t>
        <a:bodyPr/>
        <a:lstStyle/>
        <a:p>
          <a:endParaRPr lang="en-IN"/>
        </a:p>
      </dgm:t>
    </dgm:pt>
    <dgm:pt modelId="{C3DDF047-8D1C-4B02-8264-F372F7503B3C}" type="sibTrans" cxnId="{224C3D54-C64D-4941-BFDB-EDF510CEA84D}">
      <dgm:prSet/>
      <dgm:spPr/>
      <dgm:t>
        <a:bodyPr/>
        <a:lstStyle/>
        <a:p>
          <a:endParaRPr lang="en-IN"/>
        </a:p>
      </dgm:t>
    </dgm:pt>
    <dgm:pt modelId="{A8C3BF9A-6E7C-4989-8E34-16D87456FD37}">
      <dgm:prSet phldrT="[Text]" custT="1"/>
      <dgm:spPr/>
      <dgm:t>
        <a:bodyPr/>
        <a:lstStyle/>
        <a:p>
          <a:r>
            <a:rPr lang="en-IN" sz="2000" dirty="0">
              <a:latin typeface="Book Antiqua" pitchFamily="18" charset="0"/>
            </a:rPr>
            <a:t>Date of Credit in Bank</a:t>
          </a:r>
        </a:p>
      </dgm:t>
    </dgm:pt>
    <dgm:pt modelId="{8920B48E-1C20-40C7-A223-3183D7005CF0}" type="parTrans" cxnId="{91D965B6-DCE6-44AF-A7AD-68A9B0DC4D3F}">
      <dgm:prSet/>
      <dgm:spPr/>
      <dgm:t>
        <a:bodyPr/>
        <a:lstStyle/>
        <a:p>
          <a:endParaRPr lang="en-IN"/>
        </a:p>
      </dgm:t>
    </dgm:pt>
    <dgm:pt modelId="{C2FE85A9-C656-4220-ACB2-AFBBD271E571}" type="sibTrans" cxnId="{91D965B6-DCE6-44AF-A7AD-68A9B0DC4D3F}">
      <dgm:prSet/>
      <dgm:spPr/>
      <dgm:t>
        <a:bodyPr/>
        <a:lstStyle/>
        <a:p>
          <a:endParaRPr lang="en-IN"/>
        </a:p>
      </dgm:t>
    </dgm:pt>
    <dgm:pt modelId="{596BBF35-001C-4899-8FFB-721A67890C96}">
      <dgm:prSet phldrT="[Text]" custT="1"/>
      <dgm:spPr>
        <a:solidFill>
          <a:schemeClr val="accent3">
            <a:lumMod val="75000"/>
          </a:schemeClr>
        </a:solidFill>
      </dgm:spPr>
      <dgm:t>
        <a:bodyPr/>
        <a:lstStyle/>
        <a:p>
          <a:r>
            <a:rPr lang="en-IN" sz="2000" dirty="0">
              <a:latin typeface="Book Antiqua" pitchFamily="18" charset="0"/>
            </a:rPr>
            <a:t>Change in rate of Tax</a:t>
          </a:r>
        </a:p>
      </dgm:t>
    </dgm:pt>
    <dgm:pt modelId="{EAF846A0-B1AB-478A-8758-E5241BD0F397}" type="parTrans" cxnId="{F4F07BA1-A12C-4F6A-BD03-671B2D74985D}">
      <dgm:prSet/>
      <dgm:spPr/>
      <dgm:t>
        <a:bodyPr/>
        <a:lstStyle/>
        <a:p>
          <a:endParaRPr lang="en-IN"/>
        </a:p>
      </dgm:t>
    </dgm:pt>
    <dgm:pt modelId="{524B2290-4379-4F18-BC92-6D530A2A7B11}" type="sibTrans" cxnId="{F4F07BA1-A12C-4F6A-BD03-671B2D74985D}">
      <dgm:prSet/>
      <dgm:spPr/>
      <dgm:t>
        <a:bodyPr/>
        <a:lstStyle/>
        <a:p>
          <a:endParaRPr lang="en-IN"/>
        </a:p>
      </dgm:t>
    </dgm:pt>
    <dgm:pt modelId="{011416CB-5D33-42F9-8753-87333F0B3152}">
      <dgm:prSet phldrT="[Text]" custT="1"/>
      <dgm:spPr/>
      <dgm:t>
        <a:bodyPr/>
        <a:lstStyle/>
        <a:p>
          <a:r>
            <a:rPr lang="en-IN" sz="2000" dirty="0">
              <a:latin typeface="Book Antiqua" pitchFamily="18" charset="0"/>
            </a:rPr>
            <a:t>If date of Cr. In Bank, is after 4 working days from the date of change in rate of tax</a:t>
          </a:r>
        </a:p>
      </dgm:t>
    </dgm:pt>
    <dgm:pt modelId="{2C404663-B7C3-43F9-BE66-B8A8CC825A34}" type="parTrans" cxnId="{970EB7E4-2DBC-410C-95F0-FF8FAA354CBD}">
      <dgm:prSet/>
      <dgm:spPr/>
      <dgm:t>
        <a:bodyPr/>
        <a:lstStyle/>
        <a:p>
          <a:endParaRPr lang="en-IN"/>
        </a:p>
      </dgm:t>
    </dgm:pt>
    <dgm:pt modelId="{40A84A84-3B0F-4FBA-B91B-FDEA81B983D4}" type="sibTrans" cxnId="{970EB7E4-2DBC-410C-95F0-FF8FAA354CBD}">
      <dgm:prSet/>
      <dgm:spPr/>
      <dgm:t>
        <a:bodyPr/>
        <a:lstStyle/>
        <a:p>
          <a:endParaRPr lang="en-IN"/>
        </a:p>
      </dgm:t>
    </dgm:pt>
    <dgm:pt modelId="{8E52954E-6BEF-4A0A-907A-5D24C013181B}">
      <dgm:prSet phldrT="[Text]" custT="1"/>
      <dgm:spPr/>
      <dgm:t>
        <a:bodyPr/>
        <a:lstStyle/>
        <a:p>
          <a:r>
            <a:rPr lang="en-IN" sz="2000" dirty="0">
              <a:latin typeface="Book Antiqua" pitchFamily="18" charset="0"/>
            </a:rPr>
            <a:t>The date of credit in bank.</a:t>
          </a:r>
        </a:p>
      </dgm:t>
    </dgm:pt>
    <dgm:pt modelId="{FFA9E370-E391-40CE-AC91-715209FBC176}" type="parTrans" cxnId="{0DF80B32-C7C0-4EFF-88C8-C65D81CC145C}">
      <dgm:prSet/>
      <dgm:spPr/>
      <dgm:t>
        <a:bodyPr/>
        <a:lstStyle/>
        <a:p>
          <a:endParaRPr lang="en-IN"/>
        </a:p>
      </dgm:t>
    </dgm:pt>
    <dgm:pt modelId="{043E1D7A-17B2-4E98-AAEF-0166404AA658}" type="sibTrans" cxnId="{0DF80B32-C7C0-4EFF-88C8-C65D81CC145C}">
      <dgm:prSet/>
      <dgm:spPr/>
      <dgm:t>
        <a:bodyPr/>
        <a:lstStyle/>
        <a:p>
          <a:endParaRPr lang="en-IN"/>
        </a:p>
      </dgm:t>
    </dgm:pt>
    <dgm:pt modelId="{25E739B7-7B78-445A-86A6-68C6D406D654}" type="pres">
      <dgm:prSet presAssocID="{8E8D50B1-E085-4C84-B5C8-12C7E674F450}" presName="list" presStyleCnt="0">
        <dgm:presLayoutVars>
          <dgm:dir/>
          <dgm:animLvl val="lvl"/>
        </dgm:presLayoutVars>
      </dgm:prSet>
      <dgm:spPr/>
      <dgm:t>
        <a:bodyPr/>
        <a:lstStyle/>
        <a:p>
          <a:endParaRPr lang="en-US"/>
        </a:p>
      </dgm:t>
    </dgm:pt>
    <dgm:pt modelId="{9F9E7DCE-E7FF-4D9A-813F-603C337B64D6}" type="pres">
      <dgm:prSet presAssocID="{FCA73D3C-F33D-42E3-B5E7-73859DB87D0D}" presName="posSpace" presStyleCnt="0"/>
      <dgm:spPr/>
    </dgm:pt>
    <dgm:pt modelId="{83EC9D27-836E-4AEB-9AEA-66EC065DFE61}" type="pres">
      <dgm:prSet presAssocID="{FCA73D3C-F33D-42E3-B5E7-73859DB87D0D}" presName="vertFlow" presStyleCnt="0"/>
      <dgm:spPr/>
    </dgm:pt>
    <dgm:pt modelId="{A67F4504-9F18-48D7-B116-51B95DC6BA24}" type="pres">
      <dgm:prSet presAssocID="{FCA73D3C-F33D-42E3-B5E7-73859DB87D0D}" presName="topSpace" presStyleCnt="0"/>
      <dgm:spPr/>
    </dgm:pt>
    <dgm:pt modelId="{926C0330-150A-4D77-B448-0BCD600EC416}" type="pres">
      <dgm:prSet presAssocID="{FCA73D3C-F33D-42E3-B5E7-73859DB87D0D}" presName="firstComp" presStyleCnt="0"/>
      <dgm:spPr/>
    </dgm:pt>
    <dgm:pt modelId="{393EBD52-A55F-46ED-9BB2-529B963CEA75}" type="pres">
      <dgm:prSet presAssocID="{FCA73D3C-F33D-42E3-B5E7-73859DB87D0D}" presName="firstChild" presStyleLbl="bgAccFollowNode1" presStyleIdx="0" presStyleCnt="4"/>
      <dgm:spPr/>
      <dgm:t>
        <a:bodyPr/>
        <a:lstStyle/>
        <a:p>
          <a:endParaRPr lang="en-US"/>
        </a:p>
      </dgm:t>
    </dgm:pt>
    <dgm:pt modelId="{BF04E9E4-ACBB-4249-A399-3C96CCEE7D82}" type="pres">
      <dgm:prSet presAssocID="{FCA73D3C-F33D-42E3-B5E7-73859DB87D0D}" presName="firstChildTx" presStyleLbl="bgAccFollowNode1" presStyleIdx="0" presStyleCnt="4">
        <dgm:presLayoutVars>
          <dgm:bulletEnabled val="1"/>
        </dgm:presLayoutVars>
      </dgm:prSet>
      <dgm:spPr/>
      <dgm:t>
        <a:bodyPr/>
        <a:lstStyle/>
        <a:p>
          <a:endParaRPr lang="en-US"/>
        </a:p>
      </dgm:t>
    </dgm:pt>
    <dgm:pt modelId="{49A6F567-76A8-4B4C-B480-CE32DD0892E9}" type="pres">
      <dgm:prSet presAssocID="{A8C3BF9A-6E7C-4989-8E34-16D87456FD37}" presName="comp" presStyleCnt="0"/>
      <dgm:spPr/>
    </dgm:pt>
    <dgm:pt modelId="{2121E3EE-EBFB-4CB2-BC8C-E58ED361315C}" type="pres">
      <dgm:prSet presAssocID="{A8C3BF9A-6E7C-4989-8E34-16D87456FD37}" presName="child" presStyleLbl="bgAccFollowNode1" presStyleIdx="1" presStyleCnt="4"/>
      <dgm:spPr/>
      <dgm:t>
        <a:bodyPr/>
        <a:lstStyle/>
        <a:p>
          <a:endParaRPr lang="en-US"/>
        </a:p>
      </dgm:t>
    </dgm:pt>
    <dgm:pt modelId="{B6C38C0C-612C-45C8-92C7-8E6681B8A250}" type="pres">
      <dgm:prSet presAssocID="{A8C3BF9A-6E7C-4989-8E34-16D87456FD37}" presName="childTx" presStyleLbl="bgAccFollowNode1" presStyleIdx="1" presStyleCnt="4">
        <dgm:presLayoutVars>
          <dgm:bulletEnabled val="1"/>
        </dgm:presLayoutVars>
      </dgm:prSet>
      <dgm:spPr/>
      <dgm:t>
        <a:bodyPr/>
        <a:lstStyle/>
        <a:p>
          <a:endParaRPr lang="en-US"/>
        </a:p>
      </dgm:t>
    </dgm:pt>
    <dgm:pt modelId="{20B523D5-78C9-4E85-B740-B0B17604FC30}" type="pres">
      <dgm:prSet presAssocID="{FCA73D3C-F33D-42E3-B5E7-73859DB87D0D}" presName="negSpace" presStyleCnt="0"/>
      <dgm:spPr/>
    </dgm:pt>
    <dgm:pt modelId="{CFA4F67C-249A-4C0F-9E81-809945F8BB10}" type="pres">
      <dgm:prSet presAssocID="{FCA73D3C-F33D-42E3-B5E7-73859DB87D0D}" presName="circle" presStyleLbl="node1" presStyleIdx="0" presStyleCnt="2"/>
      <dgm:spPr/>
      <dgm:t>
        <a:bodyPr/>
        <a:lstStyle/>
        <a:p>
          <a:endParaRPr lang="en-US"/>
        </a:p>
      </dgm:t>
    </dgm:pt>
    <dgm:pt modelId="{70352EFB-AB3A-42F4-8ACD-1084205B4B0F}" type="pres">
      <dgm:prSet presAssocID="{C69C6D4B-1D13-48EA-8525-6AD7D5F09B2C}" presName="transSpace" presStyleCnt="0"/>
      <dgm:spPr/>
    </dgm:pt>
    <dgm:pt modelId="{DC7471EC-7126-433D-8566-2E484A5E2FE0}" type="pres">
      <dgm:prSet presAssocID="{596BBF35-001C-4899-8FFB-721A67890C96}" presName="posSpace" presStyleCnt="0"/>
      <dgm:spPr/>
    </dgm:pt>
    <dgm:pt modelId="{9A3F6256-3B0C-4943-ACAB-353119A72EEB}" type="pres">
      <dgm:prSet presAssocID="{596BBF35-001C-4899-8FFB-721A67890C96}" presName="vertFlow" presStyleCnt="0"/>
      <dgm:spPr/>
    </dgm:pt>
    <dgm:pt modelId="{EA7D06A8-901D-4F76-A990-9AD69644FF36}" type="pres">
      <dgm:prSet presAssocID="{596BBF35-001C-4899-8FFB-721A67890C96}" presName="topSpace" presStyleCnt="0"/>
      <dgm:spPr/>
    </dgm:pt>
    <dgm:pt modelId="{B8A75935-B7F3-42E1-89D5-EB2C09E5724C}" type="pres">
      <dgm:prSet presAssocID="{596BBF35-001C-4899-8FFB-721A67890C96}" presName="firstComp" presStyleCnt="0"/>
      <dgm:spPr/>
    </dgm:pt>
    <dgm:pt modelId="{4072335A-B5B8-414E-A72F-D830B603D784}" type="pres">
      <dgm:prSet presAssocID="{596BBF35-001C-4899-8FFB-721A67890C96}" presName="firstChild" presStyleLbl="bgAccFollowNode1" presStyleIdx="2" presStyleCnt="4" custScaleY="116564"/>
      <dgm:spPr/>
      <dgm:t>
        <a:bodyPr/>
        <a:lstStyle/>
        <a:p>
          <a:endParaRPr lang="en-US"/>
        </a:p>
      </dgm:t>
    </dgm:pt>
    <dgm:pt modelId="{304D214E-4BB3-4AFD-80DA-905D96E73943}" type="pres">
      <dgm:prSet presAssocID="{596BBF35-001C-4899-8FFB-721A67890C96}" presName="firstChildTx" presStyleLbl="bgAccFollowNode1" presStyleIdx="2" presStyleCnt="4">
        <dgm:presLayoutVars>
          <dgm:bulletEnabled val="1"/>
        </dgm:presLayoutVars>
      </dgm:prSet>
      <dgm:spPr/>
      <dgm:t>
        <a:bodyPr/>
        <a:lstStyle/>
        <a:p>
          <a:endParaRPr lang="en-US"/>
        </a:p>
      </dgm:t>
    </dgm:pt>
    <dgm:pt modelId="{43A72C44-79CF-4951-A19D-089F1D136712}" type="pres">
      <dgm:prSet presAssocID="{8E52954E-6BEF-4A0A-907A-5D24C013181B}" presName="comp" presStyleCnt="0"/>
      <dgm:spPr/>
    </dgm:pt>
    <dgm:pt modelId="{881B0E64-4E09-45F4-9CAB-F72F7C13EBE9}" type="pres">
      <dgm:prSet presAssocID="{8E52954E-6BEF-4A0A-907A-5D24C013181B}" presName="child" presStyleLbl="bgAccFollowNode1" presStyleIdx="3" presStyleCnt="4" custScaleY="83436"/>
      <dgm:spPr/>
      <dgm:t>
        <a:bodyPr/>
        <a:lstStyle/>
        <a:p>
          <a:endParaRPr lang="en-US"/>
        </a:p>
      </dgm:t>
    </dgm:pt>
    <dgm:pt modelId="{1A3782AB-027A-497E-9439-FA4C8D3AA7C0}" type="pres">
      <dgm:prSet presAssocID="{8E52954E-6BEF-4A0A-907A-5D24C013181B}" presName="childTx" presStyleLbl="bgAccFollowNode1" presStyleIdx="3" presStyleCnt="4">
        <dgm:presLayoutVars>
          <dgm:bulletEnabled val="1"/>
        </dgm:presLayoutVars>
      </dgm:prSet>
      <dgm:spPr/>
      <dgm:t>
        <a:bodyPr/>
        <a:lstStyle/>
        <a:p>
          <a:endParaRPr lang="en-US"/>
        </a:p>
      </dgm:t>
    </dgm:pt>
    <dgm:pt modelId="{19C5206E-4DC5-4980-BEE5-8B4EC541687A}" type="pres">
      <dgm:prSet presAssocID="{596BBF35-001C-4899-8FFB-721A67890C96}" presName="negSpace" presStyleCnt="0"/>
      <dgm:spPr/>
    </dgm:pt>
    <dgm:pt modelId="{97AD751E-6394-4F8E-84BD-2975CB99EF07}" type="pres">
      <dgm:prSet presAssocID="{596BBF35-001C-4899-8FFB-721A67890C96}" presName="circle" presStyleLbl="node1" presStyleIdx="1" presStyleCnt="2"/>
      <dgm:spPr/>
      <dgm:t>
        <a:bodyPr/>
        <a:lstStyle/>
        <a:p>
          <a:endParaRPr lang="en-US"/>
        </a:p>
      </dgm:t>
    </dgm:pt>
  </dgm:ptLst>
  <dgm:cxnLst>
    <dgm:cxn modelId="{970EB7E4-2DBC-410C-95F0-FF8FAA354CBD}" srcId="{596BBF35-001C-4899-8FFB-721A67890C96}" destId="{011416CB-5D33-42F9-8753-87333F0B3152}" srcOrd="0" destOrd="0" parTransId="{2C404663-B7C3-43F9-BE66-B8A8CC825A34}" sibTransId="{40A84A84-3B0F-4FBA-B91B-FDEA81B983D4}"/>
    <dgm:cxn modelId="{D6953596-6C91-4755-A49E-7E1B664E5365}" type="presOf" srcId="{011416CB-5D33-42F9-8753-87333F0B3152}" destId="{4072335A-B5B8-414E-A72F-D830B603D784}" srcOrd="0" destOrd="0" presId="urn:microsoft.com/office/officeart/2005/8/layout/hList9"/>
    <dgm:cxn modelId="{D475A289-71C3-4BAB-82A8-CBCD6B341636}" type="presOf" srcId="{A23B5864-EBEF-4F22-B792-3600E651F8B2}" destId="{393EBD52-A55F-46ED-9BB2-529B963CEA75}" srcOrd="0" destOrd="0" presId="urn:microsoft.com/office/officeart/2005/8/layout/hList9"/>
    <dgm:cxn modelId="{A8E0CF31-0C18-4BC4-B77D-B4823A3ED4FB}" srcId="{8E8D50B1-E085-4C84-B5C8-12C7E674F450}" destId="{FCA73D3C-F33D-42E3-B5E7-73859DB87D0D}" srcOrd="0" destOrd="0" parTransId="{888F32A3-403C-4051-B4FE-22D833C0B7EC}" sibTransId="{C69C6D4B-1D13-48EA-8525-6AD7D5F09B2C}"/>
    <dgm:cxn modelId="{B6AA023B-07B7-4548-A92D-75C9BE4679C8}" type="presOf" srcId="{596BBF35-001C-4899-8FFB-721A67890C96}" destId="{97AD751E-6394-4F8E-84BD-2975CB99EF07}" srcOrd="0" destOrd="0" presId="urn:microsoft.com/office/officeart/2005/8/layout/hList9"/>
    <dgm:cxn modelId="{E9184EAB-383D-4F6E-84D1-338D97C014DC}" type="presOf" srcId="{8E52954E-6BEF-4A0A-907A-5D24C013181B}" destId="{881B0E64-4E09-45F4-9CAB-F72F7C13EBE9}" srcOrd="0" destOrd="0" presId="urn:microsoft.com/office/officeart/2005/8/layout/hList9"/>
    <dgm:cxn modelId="{0DF80B32-C7C0-4EFF-88C8-C65D81CC145C}" srcId="{596BBF35-001C-4899-8FFB-721A67890C96}" destId="{8E52954E-6BEF-4A0A-907A-5D24C013181B}" srcOrd="1" destOrd="0" parTransId="{FFA9E370-E391-40CE-AC91-715209FBC176}" sibTransId="{043E1D7A-17B2-4E98-AAEF-0166404AA658}"/>
    <dgm:cxn modelId="{A24397E2-1AD6-4CE7-8D7D-744AFF620EB6}" type="presOf" srcId="{A23B5864-EBEF-4F22-B792-3600E651F8B2}" destId="{BF04E9E4-ACBB-4249-A399-3C96CCEE7D82}" srcOrd="1" destOrd="0" presId="urn:microsoft.com/office/officeart/2005/8/layout/hList9"/>
    <dgm:cxn modelId="{3527129A-62B9-40B5-914F-308621DE56DC}" type="presOf" srcId="{8E52954E-6BEF-4A0A-907A-5D24C013181B}" destId="{1A3782AB-027A-497E-9439-FA4C8D3AA7C0}" srcOrd="1" destOrd="0" presId="urn:microsoft.com/office/officeart/2005/8/layout/hList9"/>
    <dgm:cxn modelId="{9C5D68A4-E333-4F38-B0BE-B6B375723D1A}" type="presOf" srcId="{FCA73D3C-F33D-42E3-B5E7-73859DB87D0D}" destId="{CFA4F67C-249A-4C0F-9E81-809945F8BB10}" srcOrd="0" destOrd="0" presId="urn:microsoft.com/office/officeart/2005/8/layout/hList9"/>
    <dgm:cxn modelId="{617AE123-85FF-4BB9-88C2-D45E92A2C022}" type="presOf" srcId="{011416CB-5D33-42F9-8753-87333F0B3152}" destId="{304D214E-4BB3-4AFD-80DA-905D96E73943}" srcOrd="1" destOrd="0" presId="urn:microsoft.com/office/officeart/2005/8/layout/hList9"/>
    <dgm:cxn modelId="{91D965B6-DCE6-44AF-A7AD-68A9B0DC4D3F}" srcId="{FCA73D3C-F33D-42E3-B5E7-73859DB87D0D}" destId="{A8C3BF9A-6E7C-4989-8E34-16D87456FD37}" srcOrd="1" destOrd="0" parTransId="{8920B48E-1C20-40C7-A223-3183D7005CF0}" sibTransId="{C2FE85A9-C656-4220-ACB2-AFBBD271E571}"/>
    <dgm:cxn modelId="{F9EAE501-FB76-4931-AD2D-9D82A50CADE0}" type="presOf" srcId="{8E8D50B1-E085-4C84-B5C8-12C7E674F450}" destId="{25E739B7-7B78-445A-86A6-68C6D406D654}" srcOrd="0" destOrd="0" presId="urn:microsoft.com/office/officeart/2005/8/layout/hList9"/>
    <dgm:cxn modelId="{1D754B23-03A4-4B0A-AB23-8A31F6CA510E}" type="presOf" srcId="{A8C3BF9A-6E7C-4989-8E34-16D87456FD37}" destId="{B6C38C0C-612C-45C8-92C7-8E6681B8A250}" srcOrd="1" destOrd="0" presId="urn:microsoft.com/office/officeart/2005/8/layout/hList9"/>
    <dgm:cxn modelId="{224C3D54-C64D-4941-BFDB-EDF510CEA84D}" srcId="{FCA73D3C-F33D-42E3-B5E7-73859DB87D0D}" destId="{A23B5864-EBEF-4F22-B792-3600E651F8B2}" srcOrd="0" destOrd="0" parTransId="{F501D6CE-201F-4E0C-BCB1-57A59335D5BB}" sibTransId="{C3DDF047-8D1C-4B02-8264-F372F7503B3C}"/>
    <dgm:cxn modelId="{F4F07BA1-A12C-4F6A-BD03-671B2D74985D}" srcId="{8E8D50B1-E085-4C84-B5C8-12C7E674F450}" destId="{596BBF35-001C-4899-8FFB-721A67890C96}" srcOrd="1" destOrd="0" parTransId="{EAF846A0-B1AB-478A-8758-E5241BD0F397}" sibTransId="{524B2290-4379-4F18-BC92-6D530A2A7B11}"/>
    <dgm:cxn modelId="{927637A0-9EF5-4BD8-B543-11841B3BB814}" type="presOf" srcId="{A8C3BF9A-6E7C-4989-8E34-16D87456FD37}" destId="{2121E3EE-EBFB-4CB2-BC8C-E58ED361315C}" srcOrd="0" destOrd="0" presId="urn:microsoft.com/office/officeart/2005/8/layout/hList9"/>
    <dgm:cxn modelId="{F8F94DC7-D3B6-425A-9DDA-0B2EC4782A75}" type="presParOf" srcId="{25E739B7-7B78-445A-86A6-68C6D406D654}" destId="{9F9E7DCE-E7FF-4D9A-813F-603C337B64D6}" srcOrd="0" destOrd="0" presId="urn:microsoft.com/office/officeart/2005/8/layout/hList9"/>
    <dgm:cxn modelId="{44CF3B94-85C0-45FB-ACE6-A6E64FDFB0DC}" type="presParOf" srcId="{25E739B7-7B78-445A-86A6-68C6D406D654}" destId="{83EC9D27-836E-4AEB-9AEA-66EC065DFE61}" srcOrd="1" destOrd="0" presId="urn:microsoft.com/office/officeart/2005/8/layout/hList9"/>
    <dgm:cxn modelId="{42326E23-1982-4493-B7B4-69F3D89D478A}" type="presParOf" srcId="{83EC9D27-836E-4AEB-9AEA-66EC065DFE61}" destId="{A67F4504-9F18-48D7-B116-51B95DC6BA24}" srcOrd="0" destOrd="0" presId="urn:microsoft.com/office/officeart/2005/8/layout/hList9"/>
    <dgm:cxn modelId="{0D5BBE03-0937-49EB-8DF2-D067C0AB8F6B}" type="presParOf" srcId="{83EC9D27-836E-4AEB-9AEA-66EC065DFE61}" destId="{926C0330-150A-4D77-B448-0BCD600EC416}" srcOrd="1" destOrd="0" presId="urn:microsoft.com/office/officeart/2005/8/layout/hList9"/>
    <dgm:cxn modelId="{87A8A7E7-BF01-4C86-98F1-BA6762ECA25D}" type="presParOf" srcId="{926C0330-150A-4D77-B448-0BCD600EC416}" destId="{393EBD52-A55F-46ED-9BB2-529B963CEA75}" srcOrd="0" destOrd="0" presId="urn:microsoft.com/office/officeart/2005/8/layout/hList9"/>
    <dgm:cxn modelId="{57EC8BDB-2579-42AC-AEDA-8AA2313AF0E2}" type="presParOf" srcId="{926C0330-150A-4D77-B448-0BCD600EC416}" destId="{BF04E9E4-ACBB-4249-A399-3C96CCEE7D82}" srcOrd="1" destOrd="0" presId="urn:microsoft.com/office/officeart/2005/8/layout/hList9"/>
    <dgm:cxn modelId="{055FA667-BDEA-4F6E-A9CC-A96BB79FDDF5}" type="presParOf" srcId="{83EC9D27-836E-4AEB-9AEA-66EC065DFE61}" destId="{49A6F567-76A8-4B4C-B480-CE32DD0892E9}" srcOrd="2" destOrd="0" presId="urn:microsoft.com/office/officeart/2005/8/layout/hList9"/>
    <dgm:cxn modelId="{1F30928B-945D-4657-9B76-64FFD844E5E2}" type="presParOf" srcId="{49A6F567-76A8-4B4C-B480-CE32DD0892E9}" destId="{2121E3EE-EBFB-4CB2-BC8C-E58ED361315C}" srcOrd="0" destOrd="0" presId="urn:microsoft.com/office/officeart/2005/8/layout/hList9"/>
    <dgm:cxn modelId="{B06EF82D-9347-44DD-9448-9CC4B462B3FC}" type="presParOf" srcId="{49A6F567-76A8-4B4C-B480-CE32DD0892E9}" destId="{B6C38C0C-612C-45C8-92C7-8E6681B8A250}" srcOrd="1" destOrd="0" presId="urn:microsoft.com/office/officeart/2005/8/layout/hList9"/>
    <dgm:cxn modelId="{690059CA-D5C6-430F-B08F-86B359921B7F}" type="presParOf" srcId="{25E739B7-7B78-445A-86A6-68C6D406D654}" destId="{20B523D5-78C9-4E85-B740-B0B17604FC30}" srcOrd="2" destOrd="0" presId="urn:microsoft.com/office/officeart/2005/8/layout/hList9"/>
    <dgm:cxn modelId="{A74F4C48-829D-4F63-BA9A-ACBA690BB4EA}" type="presParOf" srcId="{25E739B7-7B78-445A-86A6-68C6D406D654}" destId="{CFA4F67C-249A-4C0F-9E81-809945F8BB10}" srcOrd="3" destOrd="0" presId="urn:microsoft.com/office/officeart/2005/8/layout/hList9"/>
    <dgm:cxn modelId="{8FCEFAB2-79A0-4332-A6FC-606524A02887}" type="presParOf" srcId="{25E739B7-7B78-445A-86A6-68C6D406D654}" destId="{70352EFB-AB3A-42F4-8ACD-1084205B4B0F}" srcOrd="4" destOrd="0" presId="urn:microsoft.com/office/officeart/2005/8/layout/hList9"/>
    <dgm:cxn modelId="{26C291AA-68B7-4C83-880D-5D9F33238BB2}" type="presParOf" srcId="{25E739B7-7B78-445A-86A6-68C6D406D654}" destId="{DC7471EC-7126-433D-8566-2E484A5E2FE0}" srcOrd="5" destOrd="0" presId="urn:microsoft.com/office/officeart/2005/8/layout/hList9"/>
    <dgm:cxn modelId="{A9FAE99A-3F4F-4ABF-93C5-AC286F765F51}" type="presParOf" srcId="{25E739B7-7B78-445A-86A6-68C6D406D654}" destId="{9A3F6256-3B0C-4943-ACAB-353119A72EEB}" srcOrd="6" destOrd="0" presId="urn:microsoft.com/office/officeart/2005/8/layout/hList9"/>
    <dgm:cxn modelId="{523D9718-264F-47FA-BD01-782D35BF7CBD}" type="presParOf" srcId="{9A3F6256-3B0C-4943-ACAB-353119A72EEB}" destId="{EA7D06A8-901D-4F76-A990-9AD69644FF36}" srcOrd="0" destOrd="0" presId="urn:microsoft.com/office/officeart/2005/8/layout/hList9"/>
    <dgm:cxn modelId="{2F4AE778-D87A-4BF6-BE6A-542E23B59CFB}" type="presParOf" srcId="{9A3F6256-3B0C-4943-ACAB-353119A72EEB}" destId="{B8A75935-B7F3-42E1-89D5-EB2C09E5724C}" srcOrd="1" destOrd="0" presId="urn:microsoft.com/office/officeart/2005/8/layout/hList9"/>
    <dgm:cxn modelId="{A6F3E97E-04B0-4CB2-93BA-317CA950E58B}" type="presParOf" srcId="{B8A75935-B7F3-42E1-89D5-EB2C09E5724C}" destId="{4072335A-B5B8-414E-A72F-D830B603D784}" srcOrd="0" destOrd="0" presId="urn:microsoft.com/office/officeart/2005/8/layout/hList9"/>
    <dgm:cxn modelId="{890C21BE-E3F2-4E03-B39A-FD2320596767}" type="presParOf" srcId="{B8A75935-B7F3-42E1-89D5-EB2C09E5724C}" destId="{304D214E-4BB3-4AFD-80DA-905D96E73943}" srcOrd="1" destOrd="0" presId="urn:microsoft.com/office/officeart/2005/8/layout/hList9"/>
    <dgm:cxn modelId="{37FB2A5A-8C7C-4061-86C7-B9269F10F13B}" type="presParOf" srcId="{9A3F6256-3B0C-4943-ACAB-353119A72EEB}" destId="{43A72C44-79CF-4951-A19D-089F1D136712}" srcOrd="2" destOrd="0" presId="urn:microsoft.com/office/officeart/2005/8/layout/hList9"/>
    <dgm:cxn modelId="{5E381CCD-E209-444C-819F-CE740C6B1404}" type="presParOf" srcId="{43A72C44-79CF-4951-A19D-089F1D136712}" destId="{881B0E64-4E09-45F4-9CAB-F72F7C13EBE9}" srcOrd="0" destOrd="0" presId="urn:microsoft.com/office/officeart/2005/8/layout/hList9"/>
    <dgm:cxn modelId="{928B92B9-B69C-4EC5-BAA7-02D305C4AD79}" type="presParOf" srcId="{43A72C44-79CF-4951-A19D-089F1D136712}" destId="{1A3782AB-027A-497E-9439-FA4C8D3AA7C0}" srcOrd="1" destOrd="0" presId="urn:microsoft.com/office/officeart/2005/8/layout/hList9"/>
    <dgm:cxn modelId="{6CE9A332-6D74-4138-B6B0-0A0398625C56}" type="presParOf" srcId="{25E739B7-7B78-445A-86A6-68C6D406D654}" destId="{19C5206E-4DC5-4980-BEE5-8B4EC541687A}" srcOrd="7" destOrd="0" presId="urn:microsoft.com/office/officeart/2005/8/layout/hList9"/>
    <dgm:cxn modelId="{12146468-3530-4B31-A458-27C45810DC02}" type="presParOf" srcId="{25E739B7-7B78-445A-86A6-68C6D406D654}" destId="{97AD751E-6394-4F8E-84BD-2975CB99EF07}"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EBA8CF-71D2-45CE-937D-75DA4A07928E}" type="doc">
      <dgm:prSet loTypeId="urn:microsoft.com/office/officeart/2005/8/layout/chevron2" loCatId="process" qsTypeId="urn:microsoft.com/office/officeart/2005/8/quickstyle/3d2#3" qsCatId="3D" csTypeId="urn:microsoft.com/office/officeart/2005/8/colors/accent3_2" csCatId="accent3" phldr="1"/>
      <dgm:spPr/>
      <dgm:t>
        <a:bodyPr/>
        <a:lstStyle/>
        <a:p>
          <a:endParaRPr lang="en-IN"/>
        </a:p>
      </dgm:t>
    </dgm:pt>
    <dgm:pt modelId="{04971C77-7B19-421D-AA5E-18540FDCC787}">
      <dgm:prSet phldrT="[Text]" custT="1"/>
      <dgm:spPr/>
      <dgm:t>
        <a:bodyPr/>
        <a:lstStyle/>
        <a:p>
          <a:r>
            <a:rPr lang="en-IN" sz="2000" dirty="0">
              <a:latin typeface="Book Antiqua" pitchFamily="18" charset="0"/>
            </a:rPr>
            <a:t>Normal           (2)</a:t>
          </a:r>
        </a:p>
      </dgm:t>
    </dgm:pt>
    <dgm:pt modelId="{83EC0D99-FA05-41E0-85B4-586FB3272CA4}" type="parTrans" cxnId="{B5F7685D-E3B1-4E17-ABA9-117F6189306E}">
      <dgm:prSet/>
      <dgm:spPr/>
      <dgm:t>
        <a:bodyPr/>
        <a:lstStyle/>
        <a:p>
          <a:endParaRPr lang="en-IN"/>
        </a:p>
      </dgm:t>
    </dgm:pt>
    <dgm:pt modelId="{C5AB7767-73EF-43E2-9AC5-49DE0D17316F}" type="sibTrans" cxnId="{B5F7685D-E3B1-4E17-ABA9-117F6189306E}">
      <dgm:prSet/>
      <dgm:spPr/>
      <dgm:t>
        <a:bodyPr/>
        <a:lstStyle/>
        <a:p>
          <a:endParaRPr lang="en-IN"/>
        </a:p>
      </dgm:t>
    </dgm:pt>
    <dgm:pt modelId="{73C79348-CD19-4D91-8BED-80C9813B26A0}">
      <dgm:prSet phldrT="[Text]" custT="1"/>
      <dgm:spPr/>
      <dgm:t>
        <a:bodyPr/>
        <a:lstStyle/>
        <a:p>
          <a:r>
            <a:rPr lang="en-IN" sz="2000" dirty="0">
              <a:latin typeface="Book Antiqua" pitchFamily="18" charset="0"/>
            </a:rPr>
            <a:t>Reverse Charge           (3)</a:t>
          </a:r>
        </a:p>
      </dgm:t>
    </dgm:pt>
    <dgm:pt modelId="{76331576-6D4A-4DA2-8946-7D5E488C9E75}" type="parTrans" cxnId="{EE01596B-840B-4BC0-A6C2-2D8D8150DDC9}">
      <dgm:prSet/>
      <dgm:spPr/>
      <dgm:t>
        <a:bodyPr/>
        <a:lstStyle/>
        <a:p>
          <a:endParaRPr lang="en-IN"/>
        </a:p>
      </dgm:t>
    </dgm:pt>
    <dgm:pt modelId="{B6407CA3-4C32-496D-AEF4-2F711A502BE3}" type="sibTrans" cxnId="{EE01596B-840B-4BC0-A6C2-2D8D8150DDC9}">
      <dgm:prSet/>
      <dgm:spPr/>
      <dgm:t>
        <a:bodyPr/>
        <a:lstStyle/>
        <a:p>
          <a:endParaRPr lang="en-IN"/>
        </a:p>
      </dgm:t>
    </dgm:pt>
    <dgm:pt modelId="{B6511A22-522D-4D42-AAB3-46A59889682C}">
      <dgm:prSet phldrT="[Text]" custT="1"/>
      <dgm:spPr/>
      <dgm:t>
        <a:bodyPr/>
        <a:lstStyle/>
        <a:p>
          <a:pPr algn="l"/>
          <a:r>
            <a:rPr lang="en-IN" sz="1800" dirty="0">
              <a:latin typeface="Book Antiqua" pitchFamily="18" charset="0"/>
            </a:rPr>
            <a:t>Date of Receipt of Goods</a:t>
          </a:r>
        </a:p>
      </dgm:t>
    </dgm:pt>
    <dgm:pt modelId="{44F4F117-FAE5-45DB-AA0D-C878BA7FEE8F}" type="parTrans" cxnId="{60ACA2A3-C8D5-41E4-9E4A-5535F1CBE065}">
      <dgm:prSet/>
      <dgm:spPr/>
      <dgm:t>
        <a:bodyPr/>
        <a:lstStyle/>
        <a:p>
          <a:endParaRPr lang="en-IN"/>
        </a:p>
      </dgm:t>
    </dgm:pt>
    <dgm:pt modelId="{1726962D-8F76-4EF6-872E-7ED5C37D5C7B}" type="sibTrans" cxnId="{60ACA2A3-C8D5-41E4-9E4A-5535F1CBE065}">
      <dgm:prSet/>
      <dgm:spPr/>
      <dgm:t>
        <a:bodyPr/>
        <a:lstStyle/>
        <a:p>
          <a:endParaRPr lang="en-IN"/>
        </a:p>
      </dgm:t>
    </dgm:pt>
    <dgm:pt modelId="{1654F81E-63B1-45FD-BCE8-8A2584EB2783}">
      <dgm:prSet phldrT="[Text]" custT="1"/>
      <dgm:spPr/>
      <dgm:t>
        <a:bodyPr/>
        <a:lstStyle/>
        <a:p>
          <a:pPr algn="just"/>
          <a:r>
            <a:rPr lang="en-IN" sz="1800" dirty="0">
              <a:latin typeface="Book Antiqua" pitchFamily="18" charset="0"/>
            </a:rPr>
            <a:t>Date on which Payment is made</a:t>
          </a:r>
        </a:p>
      </dgm:t>
    </dgm:pt>
    <dgm:pt modelId="{F4437675-175B-4095-9707-40D2CCD0BABE}" type="parTrans" cxnId="{BC0D7FFE-FA5F-4FE6-939E-D9B1510C9952}">
      <dgm:prSet/>
      <dgm:spPr/>
      <dgm:t>
        <a:bodyPr/>
        <a:lstStyle/>
        <a:p>
          <a:endParaRPr lang="en-IN"/>
        </a:p>
      </dgm:t>
    </dgm:pt>
    <dgm:pt modelId="{622B30FF-65B8-467A-BC87-2453C376CCA1}" type="sibTrans" cxnId="{BC0D7FFE-FA5F-4FE6-939E-D9B1510C9952}">
      <dgm:prSet/>
      <dgm:spPr/>
      <dgm:t>
        <a:bodyPr/>
        <a:lstStyle/>
        <a:p>
          <a:endParaRPr lang="en-IN"/>
        </a:p>
      </dgm:t>
    </dgm:pt>
    <dgm:pt modelId="{8FFE84EE-F9C0-4C3D-809C-64CAA53C592B}">
      <dgm:prSet phldrT="[Text]" custT="1"/>
      <dgm:spPr/>
      <dgm:t>
        <a:bodyPr/>
        <a:lstStyle/>
        <a:p>
          <a:pPr algn="l"/>
          <a:r>
            <a:rPr lang="en-IN" sz="1800" dirty="0">
              <a:latin typeface="Book Antiqua" pitchFamily="18" charset="0"/>
            </a:rPr>
            <a:t>Date immediately following 30 days of invoice</a:t>
          </a:r>
        </a:p>
      </dgm:t>
    </dgm:pt>
    <dgm:pt modelId="{20064730-C2FA-4FBE-B1A4-DDFE6E4F71AC}" type="parTrans" cxnId="{34BB4603-2853-465C-AA8D-F897E2AD1754}">
      <dgm:prSet/>
      <dgm:spPr/>
      <dgm:t>
        <a:bodyPr/>
        <a:lstStyle/>
        <a:p>
          <a:endParaRPr lang="en-IN"/>
        </a:p>
      </dgm:t>
    </dgm:pt>
    <dgm:pt modelId="{E61809C5-3532-4521-8E3C-450479DC71E5}" type="sibTrans" cxnId="{34BB4603-2853-465C-AA8D-F897E2AD1754}">
      <dgm:prSet/>
      <dgm:spPr/>
      <dgm:t>
        <a:bodyPr/>
        <a:lstStyle/>
        <a:p>
          <a:endParaRPr lang="en-IN"/>
        </a:p>
      </dgm:t>
    </dgm:pt>
    <dgm:pt modelId="{C16609C4-5060-4D06-8F20-809ECBF91C17}">
      <dgm:prSet phldrT="[Text]" custT="1"/>
      <dgm:spPr/>
      <dgm:t>
        <a:bodyPr/>
        <a:lstStyle/>
        <a:p>
          <a:r>
            <a:rPr lang="en-IN" sz="2000" dirty="0">
              <a:solidFill>
                <a:schemeClr val="tx1"/>
              </a:solidFill>
              <a:latin typeface="Book Antiqua" pitchFamily="18" charset="0"/>
            </a:rPr>
            <a:t>Earliest of the Following :</a:t>
          </a:r>
        </a:p>
      </dgm:t>
    </dgm:pt>
    <dgm:pt modelId="{207F9E6A-0583-4DF7-AA92-E32638AD7C03}" type="parTrans" cxnId="{2411BBDA-A098-4E3C-A722-42483022E46B}">
      <dgm:prSet/>
      <dgm:spPr/>
      <dgm:t>
        <a:bodyPr/>
        <a:lstStyle/>
        <a:p>
          <a:endParaRPr lang="en-IN"/>
        </a:p>
      </dgm:t>
    </dgm:pt>
    <dgm:pt modelId="{0E8BD774-AD13-4A58-A440-D82E22D1E9CE}" type="sibTrans" cxnId="{2411BBDA-A098-4E3C-A722-42483022E46B}">
      <dgm:prSet/>
      <dgm:spPr/>
      <dgm:t>
        <a:bodyPr/>
        <a:lstStyle/>
        <a:p>
          <a:endParaRPr lang="en-IN"/>
        </a:p>
      </dgm:t>
    </dgm:pt>
    <dgm:pt modelId="{A7D114B5-C71B-44D5-9F8D-A9CE63429D8B}">
      <dgm:prSet custT="1"/>
      <dgm:spPr/>
      <dgm:t>
        <a:bodyPr/>
        <a:lstStyle/>
        <a:p>
          <a:r>
            <a:rPr lang="en-IN" sz="2000" dirty="0">
              <a:solidFill>
                <a:schemeClr val="tx1"/>
              </a:solidFill>
              <a:latin typeface="Book Antiqua" pitchFamily="18" charset="0"/>
            </a:rPr>
            <a:t>Date of issue of Invoice by the </a:t>
          </a:r>
          <a:r>
            <a:rPr lang="en-IN" sz="2000" i="1" dirty="0">
              <a:solidFill>
                <a:schemeClr val="tx1"/>
              </a:solidFill>
              <a:latin typeface="Book Antiqua" pitchFamily="18" charset="0"/>
            </a:rPr>
            <a:t>supplier</a:t>
          </a:r>
          <a:r>
            <a:rPr lang="en-IN" sz="2000" dirty="0">
              <a:solidFill>
                <a:schemeClr val="tx1"/>
              </a:solidFill>
              <a:latin typeface="Book Antiqua" pitchFamily="18" charset="0"/>
            </a:rPr>
            <a:t>; or </a:t>
          </a:r>
          <a:r>
            <a:rPr lang="en-IN" sz="2000" i="1" dirty="0">
              <a:solidFill>
                <a:schemeClr val="tx1"/>
              </a:solidFill>
              <a:latin typeface="Book Antiqua" pitchFamily="18" charset="0"/>
            </a:rPr>
            <a:t>Last date</a:t>
          </a:r>
          <a:r>
            <a:rPr lang="en-IN" sz="2000" dirty="0">
              <a:solidFill>
                <a:schemeClr val="tx1"/>
              </a:solidFill>
              <a:latin typeface="Book Antiqua" pitchFamily="18" charset="0"/>
            </a:rPr>
            <a:t> on which he is required to issue the invoice with respect to supply; or</a:t>
          </a:r>
        </a:p>
      </dgm:t>
    </dgm:pt>
    <dgm:pt modelId="{617BD7E4-8527-4B65-8F41-C90F178FE255}" type="parTrans" cxnId="{B58724E1-64AD-4356-BF99-E3149FF5CB19}">
      <dgm:prSet/>
      <dgm:spPr/>
      <dgm:t>
        <a:bodyPr/>
        <a:lstStyle/>
        <a:p>
          <a:endParaRPr lang="en-IN"/>
        </a:p>
      </dgm:t>
    </dgm:pt>
    <dgm:pt modelId="{F1C84988-6437-4261-9163-A0CBC0BA852B}" type="sibTrans" cxnId="{B58724E1-64AD-4356-BF99-E3149FF5CB19}">
      <dgm:prSet/>
      <dgm:spPr/>
      <dgm:t>
        <a:bodyPr/>
        <a:lstStyle/>
        <a:p>
          <a:endParaRPr lang="en-IN"/>
        </a:p>
      </dgm:t>
    </dgm:pt>
    <dgm:pt modelId="{AEFBC771-D6B9-452B-B3C1-BAA630558604}">
      <dgm:prSet custT="1"/>
      <dgm:spPr/>
      <dgm:t>
        <a:bodyPr/>
        <a:lstStyle/>
        <a:p>
          <a:r>
            <a:rPr lang="en-IN" sz="2000" dirty="0">
              <a:solidFill>
                <a:schemeClr val="tx1"/>
              </a:solidFill>
              <a:latin typeface="Book Antiqua" pitchFamily="18" charset="0"/>
            </a:rPr>
            <a:t>Date of receipt of the </a:t>
          </a:r>
          <a:r>
            <a:rPr lang="en-IN" sz="1800" dirty="0">
              <a:solidFill>
                <a:schemeClr val="tx1"/>
              </a:solidFill>
              <a:latin typeface="Book Antiqua" pitchFamily="18" charset="0"/>
            </a:rPr>
            <a:t>payment with respect to supply</a:t>
          </a:r>
          <a:br>
            <a:rPr lang="en-IN" sz="1800" dirty="0">
              <a:solidFill>
                <a:schemeClr val="tx1"/>
              </a:solidFill>
              <a:latin typeface="Book Antiqua" pitchFamily="18" charset="0"/>
            </a:rPr>
          </a:br>
          <a:r>
            <a:rPr lang="en-IN" sz="1800" b="0" i="1" dirty="0">
              <a:solidFill>
                <a:schemeClr val="tx1"/>
              </a:solidFill>
              <a:latin typeface="Book Antiqua" pitchFamily="18" charset="0"/>
            </a:rPr>
            <a:t>If excess receive up to Rs. 1,000/, Time of supply at the option of supplier.</a:t>
          </a:r>
          <a:endParaRPr lang="en-IN" sz="1800" dirty="0">
            <a:solidFill>
              <a:schemeClr val="tx1"/>
            </a:solidFill>
            <a:latin typeface="Book Antiqua" pitchFamily="18" charset="0"/>
          </a:endParaRPr>
        </a:p>
      </dgm:t>
    </dgm:pt>
    <dgm:pt modelId="{21F1B72D-8146-4638-A9AB-33C0C8499ABA}" type="parTrans" cxnId="{F60FABE6-17FF-4529-A734-D53BC2F74968}">
      <dgm:prSet/>
      <dgm:spPr/>
      <dgm:t>
        <a:bodyPr/>
        <a:lstStyle/>
        <a:p>
          <a:endParaRPr lang="en-IN"/>
        </a:p>
      </dgm:t>
    </dgm:pt>
    <dgm:pt modelId="{69E90D9B-E7DB-419F-AD8B-CF5E4E6D6C19}" type="sibTrans" cxnId="{F60FABE6-17FF-4529-A734-D53BC2F74968}">
      <dgm:prSet/>
      <dgm:spPr/>
      <dgm:t>
        <a:bodyPr/>
        <a:lstStyle/>
        <a:p>
          <a:endParaRPr lang="en-IN"/>
        </a:p>
      </dgm:t>
    </dgm:pt>
    <dgm:pt modelId="{8BF900FE-B9E7-47E8-884C-9E6C10021E1D}">
      <dgm:prSet phldrT="[Text]" custT="1"/>
      <dgm:spPr/>
      <dgm:t>
        <a:bodyPr/>
        <a:lstStyle/>
        <a:p>
          <a:pPr algn="l"/>
          <a:r>
            <a:rPr lang="en-IN" sz="1800" dirty="0">
              <a:latin typeface="Book Antiqua" pitchFamily="18" charset="0"/>
            </a:rPr>
            <a:t>Earliest of the following :</a:t>
          </a:r>
        </a:p>
      </dgm:t>
    </dgm:pt>
    <dgm:pt modelId="{C81C6D09-D6C8-4F9D-A3C4-419FD482A6E1}" type="parTrans" cxnId="{34168928-2BEA-498E-BAD0-382B129D70F6}">
      <dgm:prSet/>
      <dgm:spPr/>
    </dgm:pt>
    <dgm:pt modelId="{9D2AE6E4-AE4A-48AE-A619-E1C793FBD3D2}" type="sibTrans" cxnId="{34168928-2BEA-498E-BAD0-382B129D70F6}">
      <dgm:prSet/>
      <dgm:spPr/>
    </dgm:pt>
    <dgm:pt modelId="{86152C9F-D233-4727-86A5-F280C50109E5}">
      <dgm:prSet custT="1"/>
      <dgm:spPr/>
      <dgm:t>
        <a:bodyPr/>
        <a:lstStyle/>
        <a:p>
          <a:r>
            <a:rPr lang="en-IN" sz="1800" dirty="0">
              <a:solidFill>
                <a:schemeClr val="tx1"/>
              </a:solidFill>
              <a:latin typeface="Book Antiqua" pitchFamily="18" charset="0"/>
            </a:rPr>
            <a:t>Time of supply on account of addition in value on account of late fess, interest, fine etc shall be the date of such receipt</a:t>
          </a:r>
        </a:p>
      </dgm:t>
    </dgm:pt>
    <dgm:pt modelId="{635AF8CE-7865-4EA7-ADC1-B37D5C0DEB80}" type="parTrans" cxnId="{1955A128-BE6D-4A5F-AE88-C089CD7EF868}">
      <dgm:prSet/>
      <dgm:spPr/>
    </dgm:pt>
    <dgm:pt modelId="{16FA6803-5E90-4785-81DB-8F36DBB7ACF2}" type="sibTrans" cxnId="{1955A128-BE6D-4A5F-AE88-C089CD7EF868}">
      <dgm:prSet/>
      <dgm:spPr/>
    </dgm:pt>
    <dgm:pt modelId="{DA64FF03-C8FF-4FCF-8275-F2CCBB357AE6}" type="pres">
      <dgm:prSet presAssocID="{67EBA8CF-71D2-45CE-937D-75DA4A07928E}" presName="linearFlow" presStyleCnt="0">
        <dgm:presLayoutVars>
          <dgm:dir/>
          <dgm:animLvl val="lvl"/>
          <dgm:resizeHandles val="exact"/>
        </dgm:presLayoutVars>
      </dgm:prSet>
      <dgm:spPr/>
      <dgm:t>
        <a:bodyPr/>
        <a:lstStyle/>
        <a:p>
          <a:endParaRPr lang="en-US"/>
        </a:p>
      </dgm:t>
    </dgm:pt>
    <dgm:pt modelId="{794FB696-B8A4-4F15-84E9-EAEF1304BBEC}" type="pres">
      <dgm:prSet presAssocID="{04971C77-7B19-421D-AA5E-18540FDCC787}" presName="composite" presStyleCnt="0"/>
      <dgm:spPr/>
    </dgm:pt>
    <dgm:pt modelId="{69FB733A-66F3-486E-9B15-52FBF9BE523B}" type="pres">
      <dgm:prSet presAssocID="{04971C77-7B19-421D-AA5E-18540FDCC787}" presName="parentText" presStyleLbl="alignNode1" presStyleIdx="0" presStyleCnt="2">
        <dgm:presLayoutVars>
          <dgm:chMax val="1"/>
          <dgm:bulletEnabled val="1"/>
        </dgm:presLayoutVars>
      </dgm:prSet>
      <dgm:spPr/>
      <dgm:t>
        <a:bodyPr/>
        <a:lstStyle/>
        <a:p>
          <a:endParaRPr lang="en-US"/>
        </a:p>
      </dgm:t>
    </dgm:pt>
    <dgm:pt modelId="{2B99AA0D-E37A-44CF-B427-E53196659F4D}" type="pres">
      <dgm:prSet presAssocID="{04971C77-7B19-421D-AA5E-18540FDCC787}" presName="descendantText" presStyleLbl="alignAcc1" presStyleIdx="0" presStyleCnt="2" custScaleY="171796">
        <dgm:presLayoutVars>
          <dgm:bulletEnabled val="1"/>
        </dgm:presLayoutVars>
      </dgm:prSet>
      <dgm:spPr/>
      <dgm:t>
        <a:bodyPr/>
        <a:lstStyle/>
        <a:p>
          <a:endParaRPr lang="en-US"/>
        </a:p>
      </dgm:t>
    </dgm:pt>
    <dgm:pt modelId="{64640CE7-5F32-4E7A-B315-39DD2EF7323B}" type="pres">
      <dgm:prSet presAssocID="{C5AB7767-73EF-43E2-9AC5-49DE0D17316F}" presName="sp" presStyleCnt="0"/>
      <dgm:spPr/>
    </dgm:pt>
    <dgm:pt modelId="{D60AA63D-F820-4FED-B66B-D3CC70D6B773}" type="pres">
      <dgm:prSet presAssocID="{73C79348-CD19-4D91-8BED-80C9813B26A0}" presName="composite" presStyleCnt="0"/>
      <dgm:spPr/>
    </dgm:pt>
    <dgm:pt modelId="{D69EC24C-F2D4-48C8-8143-44DFE54E92A5}" type="pres">
      <dgm:prSet presAssocID="{73C79348-CD19-4D91-8BED-80C9813B26A0}" presName="parentText" presStyleLbl="alignNode1" presStyleIdx="1" presStyleCnt="2">
        <dgm:presLayoutVars>
          <dgm:chMax val="1"/>
          <dgm:bulletEnabled val="1"/>
        </dgm:presLayoutVars>
      </dgm:prSet>
      <dgm:spPr/>
      <dgm:t>
        <a:bodyPr/>
        <a:lstStyle/>
        <a:p>
          <a:endParaRPr lang="en-US"/>
        </a:p>
      </dgm:t>
    </dgm:pt>
    <dgm:pt modelId="{E048B2A9-E4C5-4D28-9D2F-1B517EAD9F1A}" type="pres">
      <dgm:prSet presAssocID="{73C79348-CD19-4D91-8BED-80C9813B26A0}" presName="descendantText" presStyleLbl="alignAcc1" presStyleIdx="1" presStyleCnt="2">
        <dgm:presLayoutVars>
          <dgm:bulletEnabled val="1"/>
        </dgm:presLayoutVars>
      </dgm:prSet>
      <dgm:spPr/>
      <dgm:t>
        <a:bodyPr/>
        <a:lstStyle/>
        <a:p>
          <a:endParaRPr lang="en-US"/>
        </a:p>
      </dgm:t>
    </dgm:pt>
  </dgm:ptLst>
  <dgm:cxnLst>
    <dgm:cxn modelId="{F60FABE6-17FF-4529-A734-D53BC2F74968}" srcId="{04971C77-7B19-421D-AA5E-18540FDCC787}" destId="{AEFBC771-D6B9-452B-B3C1-BAA630558604}" srcOrd="2" destOrd="0" parTransId="{21F1B72D-8146-4638-A9AB-33C0C8499ABA}" sibTransId="{69E90D9B-E7DB-419F-AD8B-CF5E4E6D6C19}"/>
    <dgm:cxn modelId="{106D93F6-63D8-4479-BD57-0DE7316F1C0E}" type="presOf" srcId="{1654F81E-63B1-45FD-BCE8-8A2584EB2783}" destId="{E048B2A9-E4C5-4D28-9D2F-1B517EAD9F1A}" srcOrd="0" destOrd="2" presId="urn:microsoft.com/office/officeart/2005/8/layout/chevron2"/>
    <dgm:cxn modelId="{D852946C-1F97-44A3-A533-5EF8E831038B}" type="presOf" srcId="{C16609C4-5060-4D06-8F20-809ECBF91C17}" destId="{2B99AA0D-E37A-44CF-B427-E53196659F4D}" srcOrd="0" destOrd="0" presId="urn:microsoft.com/office/officeart/2005/8/layout/chevron2"/>
    <dgm:cxn modelId="{EE01596B-840B-4BC0-A6C2-2D8D8150DDC9}" srcId="{67EBA8CF-71D2-45CE-937D-75DA4A07928E}" destId="{73C79348-CD19-4D91-8BED-80C9813B26A0}" srcOrd="1" destOrd="0" parTransId="{76331576-6D4A-4DA2-8946-7D5E488C9E75}" sibTransId="{B6407CA3-4C32-496D-AEF4-2F711A502BE3}"/>
    <dgm:cxn modelId="{BC0D7FFE-FA5F-4FE6-939E-D9B1510C9952}" srcId="{8BF900FE-B9E7-47E8-884C-9E6C10021E1D}" destId="{1654F81E-63B1-45FD-BCE8-8A2584EB2783}" srcOrd="1" destOrd="0" parTransId="{F4437675-175B-4095-9707-40D2CCD0BABE}" sibTransId="{622B30FF-65B8-467A-BC87-2453C376CCA1}"/>
    <dgm:cxn modelId="{2411BBDA-A098-4E3C-A722-42483022E46B}" srcId="{04971C77-7B19-421D-AA5E-18540FDCC787}" destId="{C16609C4-5060-4D06-8F20-809ECBF91C17}" srcOrd="0" destOrd="0" parTransId="{207F9E6A-0583-4DF7-AA92-E32638AD7C03}" sibTransId="{0E8BD774-AD13-4A58-A440-D82E22D1E9CE}"/>
    <dgm:cxn modelId="{E867A1BE-33C3-4518-8441-ACC80C46310D}" type="presOf" srcId="{AEFBC771-D6B9-452B-B3C1-BAA630558604}" destId="{2B99AA0D-E37A-44CF-B427-E53196659F4D}" srcOrd="0" destOrd="2" presId="urn:microsoft.com/office/officeart/2005/8/layout/chevron2"/>
    <dgm:cxn modelId="{60ACA2A3-C8D5-41E4-9E4A-5535F1CBE065}" srcId="{8BF900FE-B9E7-47E8-884C-9E6C10021E1D}" destId="{B6511A22-522D-4D42-AAB3-46A59889682C}" srcOrd="0" destOrd="0" parTransId="{44F4F117-FAE5-45DB-AA0D-C878BA7FEE8F}" sibTransId="{1726962D-8F76-4EF6-872E-7ED5C37D5C7B}"/>
    <dgm:cxn modelId="{B58724E1-64AD-4356-BF99-E3149FF5CB19}" srcId="{04971C77-7B19-421D-AA5E-18540FDCC787}" destId="{A7D114B5-C71B-44D5-9F8D-A9CE63429D8B}" srcOrd="1" destOrd="0" parTransId="{617BD7E4-8527-4B65-8F41-C90F178FE255}" sibTransId="{F1C84988-6437-4261-9163-A0CBC0BA852B}"/>
    <dgm:cxn modelId="{34BB4603-2853-465C-AA8D-F897E2AD1754}" srcId="{8BF900FE-B9E7-47E8-884C-9E6C10021E1D}" destId="{8FFE84EE-F9C0-4C3D-809C-64CAA53C592B}" srcOrd="2" destOrd="0" parTransId="{20064730-C2FA-4FBE-B1A4-DDFE6E4F71AC}" sibTransId="{E61809C5-3532-4521-8E3C-450479DC71E5}"/>
    <dgm:cxn modelId="{B5F7685D-E3B1-4E17-ABA9-117F6189306E}" srcId="{67EBA8CF-71D2-45CE-937D-75DA4A07928E}" destId="{04971C77-7B19-421D-AA5E-18540FDCC787}" srcOrd="0" destOrd="0" parTransId="{83EC0D99-FA05-41E0-85B4-586FB3272CA4}" sibTransId="{C5AB7767-73EF-43E2-9AC5-49DE0D17316F}"/>
    <dgm:cxn modelId="{CB77B851-94B6-4879-BBF5-E99C8BD80C31}" type="presOf" srcId="{B6511A22-522D-4D42-AAB3-46A59889682C}" destId="{E048B2A9-E4C5-4D28-9D2F-1B517EAD9F1A}" srcOrd="0" destOrd="1" presId="urn:microsoft.com/office/officeart/2005/8/layout/chevron2"/>
    <dgm:cxn modelId="{F0F18228-59D4-4D70-A633-33532CC4CF7F}" type="presOf" srcId="{8BF900FE-B9E7-47E8-884C-9E6C10021E1D}" destId="{E048B2A9-E4C5-4D28-9D2F-1B517EAD9F1A}" srcOrd="0" destOrd="0" presId="urn:microsoft.com/office/officeart/2005/8/layout/chevron2"/>
    <dgm:cxn modelId="{1955A128-BE6D-4A5F-AE88-C089CD7EF868}" srcId="{04971C77-7B19-421D-AA5E-18540FDCC787}" destId="{86152C9F-D233-4727-86A5-F280C50109E5}" srcOrd="3" destOrd="0" parTransId="{635AF8CE-7865-4EA7-ADC1-B37D5C0DEB80}" sibTransId="{16FA6803-5E90-4785-81DB-8F36DBB7ACF2}"/>
    <dgm:cxn modelId="{C8B82BA3-1A7B-4F38-865E-09461053EA11}" type="presOf" srcId="{67EBA8CF-71D2-45CE-937D-75DA4A07928E}" destId="{DA64FF03-C8FF-4FCF-8275-F2CCBB357AE6}" srcOrd="0" destOrd="0" presId="urn:microsoft.com/office/officeart/2005/8/layout/chevron2"/>
    <dgm:cxn modelId="{5BE99802-37A6-4664-8212-23A30EAA55AB}" type="presOf" srcId="{A7D114B5-C71B-44D5-9F8D-A9CE63429D8B}" destId="{2B99AA0D-E37A-44CF-B427-E53196659F4D}" srcOrd="0" destOrd="1" presId="urn:microsoft.com/office/officeart/2005/8/layout/chevron2"/>
    <dgm:cxn modelId="{5706FFB6-AF52-4EC2-A4CB-C9CCA85EDE81}" type="presOf" srcId="{8FFE84EE-F9C0-4C3D-809C-64CAA53C592B}" destId="{E048B2A9-E4C5-4D28-9D2F-1B517EAD9F1A}" srcOrd="0" destOrd="3" presId="urn:microsoft.com/office/officeart/2005/8/layout/chevron2"/>
    <dgm:cxn modelId="{169B49FD-ED70-44D5-8196-76D62FB119DF}" type="presOf" srcId="{73C79348-CD19-4D91-8BED-80C9813B26A0}" destId="{D69EC24C-F2D4-48C8-8143-44DFE54E92A5}" srcOrd="0" destOrd="0" presId="urn:microsoft.com/office/officeart/2005/8/layout/chevron2"/>
    <dgm:cxn modelId="{1BD7EFD8-8430-475B-8078-81183E3EFCD0}" type="presOf" srcId="{04971C77-7B19-421D-AA5E-18540FDCC787}" destId="{69FB733A-66F3-486E-9B15-52FBF9BE523B}" srcOrd="0" destOrd="0" presId="urn:microsoft.com/office/officeart/2005/8/layout/chevron2"/>
    <dgm:cxn modelId="{10B8C120-F513-4291-80EA-B571836B8488}" type="presOf" srcId="{86152C9F-D233-4727-86A5-F280C50109E5}" destId="{2B99AA0D-E37A-44CF-B427-E53196659F4D}" srcOrd="0" destOrd="3" presId="urn:microsoft.com/office/officeart/2005/8/layout/chevron2"/>
    <dgm:cxn modelId="{34168928-2BEA-498E-BAD0-382B129D70F6}" srcId="{73C79348-CD19-4D91-8BED-80C9813B26A0}" destId="{8BF900FE-B9E7-47E8-884C-9E6C10021E1D}" srcOrd="0" destOrd="0" parTransId="{C81C6D09-D6C8-4F9D-A3C4-419FD482A6E1}" sibTransId="{9D2AE6E4-AE4A-48AE-A619-E1C793FBD3D2}"/>
    <dgm:cxn modelId="{E64BE442-BCCA-40E3-9D30-734ED5273AA5}" type="presParOf" srcId="{DA64FF03-C8FF-4FCF-8275-F2CCBB357AE6}" destId="{794FB696-B8A4-4F15-84E9-EAEF1304BBEC}" srcOrd="0" destOrd="0" presId="urn:microsoft.com/office/officeart/2005/8/layout/chevron2"/>
    <dgm:cxn modelId="{ACCC1C31-F427-47A6-A384-7232B5817D68}" type="presParOf" srcId="{794FB696-B8A4-4F15-84E9-EAEF1304BBEC}" destId="{69FB733A-66F3-486E-9B15-52FBF9BE523B}" srcOrd="0" destOrd="0" presId="urn:microsoft.com/office/officeart/2005/8/layout/chevron2"/>
    <dgm:cxn modelId="{5FF0C63D-A904-472E-95D9-1073F85848D7}" type="presParOf" srcId="{794FB696-B8A4-4F15-84E9-EAEF1304BBEC}" destId="{2B99AA0D-E37A-44CF-B427-E53196659F4D}" srcOrd="1" destOrd="0" presId="urn:microsoft.com/office/officeart/2005/8/layout/chevron2"/>
    <dgm:cxn modelId="{5C117C38-3DEF-4D9D-A1F8-2AB71F6A4127}" type="presParOf" srcId="{DA64FF03-C8FF-4FCF-8275-F2CCBB357AE6}" destId="{64640CE7-5F32-4E7A-B315-39DD2EF7323B}" srcOrd="1" destOrd="0" presId="urn:microsoft.com/office/officeart/2005/8/layout/chevron2"/>
    <dgm:cxn modelId="{15FAB000-AF91-45AF-920A-06B2CBF67C3C}" type="presParOf" srcId="{DA64FF03-C8FF-4FCF-8275-F2CCBB357AE6}" destId="{D60AA63D-F820-4FED-B66B-D3CC70D6B773}" srcOrd="2" destOrd="0" presId="urn:microsoft.com/office/officeart/2005/8/layout/chevron2"/>
    <dgm:cxn modelId="{0DFFCCB1-141A-4FDF-8465-9A7E0CA0842F}" type="presParOf" srcId="{D60AA63D-F820-4FED-B66B-D3CC70D6B773}" destId="{D69EC24C-F2D4-48C8-8143-44DFE54E92A5}" srcOrd="0" destOrd="0" presId="urn:microsoft.com/office/officeart/2005/8/layout/chevron2"/>
    <dgm:cxn modelId="{BC0C83C0-6249-4699-9190-0CCE2B555B8C}" type="presParOf" srcId="{D60AA63D-F820-4FED-B66B-D3CC70D6B773}" destId="{E048B2A9-E4C5-4D28-9D2F-1B517EAD9F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FFCA29-B8ED-4940-A63E-A54EC3C94823}" type="doc">
      <dgm:prSet loTypeId="urn:microsoft.com/office/officeart/2005/8/layout/hProcess9" loCatId="process" qsTypeId="urn:microsoft.com/office/officeart/2005/8/quickstyle/3d3" qsCatId="3D" csTypeId="urn:microsoft.com/office/officeart/2005/8/colors/accent0_3" csCatId="mainScheme" phldr="1"/>
      <dgm:spPr/>
    </dgm:pt>
    <dgm:pt modelId="{E6FD255E-E25C-4B56-9CB3-52E28091391A}">
      <dgm:prSet phldrT="[Text]" custT="1"/>
      <dgm:spPr/>
      <dgm:t>
        <a:bodyPr anchor="ctr"/>
        <a:lstStyle/>
        <a:p>
          <a:pPr algn="just"/>
          <a:r>
            <a:rPr lang="en-IN" sz="2000" b="1" dirty="0">
              <a:latin typeface="Book Antiqua" pitchFamily="18" charset="0"/>
            </a:rPr>
            <a:t>Invoice Shall be issued before or at the time of</a:t>
          </a:r>
        </a:p>
      </dgm:t>
    </dgm:pt>
    <dgm:pt modelId="{9F9755F2-4310-49B2-AABD-8137C743442D}" type="parTrans" cxnId="{747D2043-14CF-4DA8-A336-E2D4EDEA114B}">
      <dgm:prSet/>
      <dgm:spPr/>
      <dgm:t>
        <a:bodyPr/>
        <a:lstStyle/>
        <a:p>
          <a:endParaRPr lang="en-IN"/>
        </a:p>
      </dgm:t>
    </dgm:pt>
    <dgm:pt modelId="{70727AEC-E49B-43D4-8CFF-793180B64673}" type="sibTrans" cxnId="{747D2043-14CF-4DA8-A336-E2D4EDEA114B}">
      <dgm:prSet/>
      <dgm:spPr/>
      <dgm:t>
        <a:bodyPr/>
        <a:lstStyle/>
        <a:p>
          <a:endParaRPr lang="en-IN"/>
        </a:p>
      </dgm:t>
    </dgm:pt>
    <dgm:pt modelId="{5EF4DE29-6DF6-4510-9408-9163D776A7F8}">
      <dgm:prSet phldrT="[Text]" custT="1"/>
      <dgm:spPr/>
      <dgm:t>
        <a:bodyPr anchor="ctr"/>
        <a:lstStyle/>
        <a:p>
          <a:pPr algn="just"/>
          <a:r>
            <a:rPr lang="en-IN" sz="1800" dirty="0">
              <a:latin typeface="Book Antiqua" pitchFamily="18" charset="0"/>
            </a:rPr>
            <a:t>Removal of Goods for Supply to the </a:t>
          </a:r>
          <a:r>
            <a:rPr lang="en-IN" sz="1800" b="1" i="1" u="sng" dirty="0">
              <a:latin typeface="Book Antiqua" pitchFamily="18" charset="0"/>
              <a:hlinkClick xmlns:r="http://schemas.openxmlformats.org/officeDocument/2006/relationships" r:id="rId1" action="ppaction://hlinksldjump"/>
            </a:rPr>
            <a:t>recipient</a:t>
          </a:r>
          <a:r>
            <a:rPr lang="en-IN" sz="1800" dirty="0">
              <a:latin typeface="Book Antiqua" pitchFamily="18" charset="0"/>
            </a:rPr>
            <a:t>, where movement is involved; or</a:t>
          </a:r>
        </a:p>
      </dgm:t>
    </dgm:pt>
    <dgm:pt modelId="{060DB854-2126-488C-93B9-508B9D0E892B}" type="parTrans" cxnId="{96CC98C3-C74F-46C0-A2FA-8EAD3EE1493B}">
      <dgm:prSet/>
      <dgm:spPr/>
      <dgm:t>
        <a:bodyPr/>
        <a:lstStyle/>
        <a:p>
          <a:endParaRPr lang="en-IN"/>
        </a:p>
      </dgm:t>
    </dgm:pt>
    <dgm:pt modelId="{7AD61824-49B3-40DA-8636-DB8DE5A0571E}" type="sibTrans" cxnId="{96CC98C3-C74F-46C0-A2FA-8EAD3EE1493B}">
      <dgm:prSet/>
      <dgm:spPr/>
      <dgm:t>
        <a:bodyPr/>
        <a:lstStyle/>
        <a:p>
          <a:endParaRPr lang="en-IN"/>
        </a:p>
      </dgm:t>
    </dgm:pt>
    <dgm:pt modelId="{C3EED361-D725-4F46-9862-199CA477D398}">
      <dgm:prSet phldrT="[Text]" custT="1"/>
      <dgm:spPr/>
      <dgm:t>
        <a:bodyPr anchor="ctr"/>
        <a:lstStyle/>
        <a:p>
          <a:pPr algn="just"/>
          <a:r>
            <a:rPr lang="en-IN" sz="1800" dirty="0">
              <a:latin typeface="Book Antiqua" pitchFamily="18" charset="0"/>
            </a:rPr>
            <a:t>Delivery of goods or </a:t>
          </a:r>
          <a:r>
            <a:rPr lang="en-IN" sz="1800" b="1" i="1" u="sng" dirty="0">
              <a:latin typeface="Book Antiqua" pitchFamily="18" charset="0"/>
              <a:hlinkClick xmlns:r="http://schemas.openxmlformats.org/officeDocument/2006/relationships" r:id="rId2" action="ppaction://hlinksldjump"/>
            </a:rPr>
            <a:t>making available</a:t>
          </a:r>
          <a:r>
            <a:rPr lang="en-IN" sz="1800" dirty="0">
              <a:latin typeface="Book Antiqua" pitchFamily="18" charset="0"/>
            </a:rPr>
            <a:t>, in any other case</a:t>
          </a:r>
          <a:endParaRPr lang="en-IN" sz="2000" dirty="0">
            <a:latin typeface="Book Antiqua" pitchFamily="18" charset="0"/>
          </a:endParaRPr>
        </a:p>
      </dgm:t>
    </dgm:pt>
    <dgm:pt modelId="{C75E1F1A-3D0B-4A26-912B-C20177A62EFB}" type="parTrans" cxnId="{DDD1CC73-42FF-43EB-A1FD-9483B68A6C13}">
      <dgm:prSet/>
      <dgm:spPr/>
      <dgm:t>
        <a:bodyPr/>
        <a:lstStyle/>
        <a:p>
          <a:endParaRPr lang="en-IN"/>
        </a:p>
      </dgm:t>
    </dgm:pt>
    <dgm:pt modelId="{91946D29-10E0-4634-9C3E-4CE999F3321E}" type="sibTrans" cxnId="{DDD1CC73-42FF-43EB-A1FD-9483B68A6C13}">
      <dgm:prSet/>
      <dgm:spPr/>
      <dgm:t>
        <a:bodyPr/>
        <a:lstStyle/>
        <a:p>
          <a:endParaRPr lang="en-IN"/>
        </a:p>
      </dgm:t>
    </dgm:pt>
    <dgm:pt modelId="{321B7A7E-C650-440B-BBF6-01B5A1CC0E4A}" type="pres">
      <dgm:prSet presAssocID="{48FFCA29-B8ED-4940-A63E-A54EC3C94823}" presName="CompostProcess" presStyleCnt="0">
        <dgm:presLayoutVars>
          <dgm:dir/>
          <dgm:resizeHandles val="exact"/>
        </dgm:presLayoutVars>
      </dgm:prSet>
      <dgm:spPr/>
    </dgm:pt>
    <dgm:pt modelId="{CC54515D-ADFE-49AA-BDCE-33E7EEE41E25}" type="pres">
      <dgm:prSet presAssocID="{48FFCA29-B8ED-4940-A63E-A54EC3C94823}" presName="arrow" presStyleLbl="bgShp" presStyleIdx="0" presStyleCnt="1"/>
      <dgm:spPr/>
    </dgm:pt>
    <dgm:pt modelId="{F9607C33-00AF-4CDE-B684-286A99E0F613}" type="pres">
      <dgm:prSet presAssocID="{48FFCA29-B8ED-4940-A63E-A54EC3C94823}" presName="linearProcess" presStyleCnt="0"/>
      <dgm:spPr/>
    </dgm:pt>
    <dgm:pt modelId="{0741F36B-40FD-4B8B-BB2E-02A87C3E854D}" type="pres">
      <dgm:prSet presAssocID="{E6FD255E-E25C-4B56-9CB3-52E28091391A}" presName="textNode" presStyleLbl="node1" presStyleIdx="0" presStyleCnt="3">
        <dgm:presLayoutVars>
          <dgm:bulletEnabled val="1"/>
        </dgm:presLayoutVars>
      </dgm:prSet>
      <dgm:spPr/>
      <dgm:t>
        <a:bodyPr/>
        <a:lstStyle/>
        <a:p>
          <a:endParaRPr lang="en-US"/>
        </a:p>
      </dgm:t>
    </dgm:pt>
    <dgm:pt modelId="{C2F0A642-61BA-4118-8112-47F7377E27BE}" type="pres">
      <dgm:prSet presAssocID="{70727AEC-E49B-43D4-8CFF-793180B64673}" presName="sibTrans" presStyleCnt="0"/>
      <dgm:spPr/>
    </dgm:pt>
    <dgm:pt modelId="{3FB680D3-05A2-448B-B87E-EA4C65BDEC4D}" type="pres">
      <dgm:prSet presAssocID="{5EF4DE29-6DF6-4510-9408-9163D776A7F8}" presName="textNode" presStyleLbl="node1" presStyleIdx="1" presStyleCnt="3">
        <dgm:presLayoutVars>
          <dgm:bulletEnabled val="1"/>
        </dgm:presLayoutVars>
      </dgm:prSet>
      <dgm:spPr/>
      <dgm:t>
        <a:bodyPr/>
        <a:lstStyle/>
        <a:p>
          <a:endParaRPr lang="en-US"/>
        </a:p>
      </dgm:t>
    </dgm:pt>
    <dgm:pt modelId="{45225502-FE0A-4837-AA9C-1F8F6115D734}" type="pres">
      <dgm:prSet presAssocID="{7AD61824-49B3-40DA-8636-DB8DE5A0571E}" presName="sibTrans" presStyleCnt="0"/>
      <dgm:spPr/>
    </dgm:pt>
    <dgm:pt modelId="{0AF40538-33D0-4A66-8305-CC8F44D76FD1}" type="pres">
      <dgm:prSet presAssocID="{C3EED361-D725-4F46-9862-199CA477D398}" presName="textNode" presStyleLbl="node1" presStyleIdx="2" presStyleCnt="3">
        <dgm:presLayoutVars>
          <dgm:bulletEnabled val="1"/>
        </dgm:presLayoutVars>
      </dgm:prSet>
      <dgm:spPr/>
      <dgm:t>
        <a:bodyPr/>
        <a:lstStyle/>
        <a:p>
          <a:endParaRPr lang="en-US"/>
        </a:p>
      </dgm:t>
    </dgm:pt>
  </dgm:ptLst>
  <dgm:cxnLst>
    <dgm:cxn modelId="{CB0F0CB3-665F-402B-8151-B3F4C3426EAC}" type="presOf" srcId="{48FFCA29-B8ED-4940-A63E-A54EC3C94823}" destId="{321B7A7E-C650-440B-BBF6-01B5A1CC0E4A}" srcOrd="0" destOrd="0" presId="urn:microsoft.com/office/officeart/2005/8/layout/hProcess9"/>
    <dgm:cxn modelId="{975BA7B5-BE12-4943-8D21-B44F480CE6D0}" type="presOf" srcId="{C3EED361-D725-4F46-9862-199CA477D398}" destId="{0AF40538-33D0-4A66-8305-CC8F44D76FD1}" srcOrd="0" destOrd="0" presId="urn:microsoft.com/office/officeart/2005/8/layout/hProcess9"/>
    <dgm:cxn modelId="{DDD1CC73-42FF-43EB-A1FD-9483B68A6C13}" srcId="{48FFCA29-B8ED-4940-A63E-A54EC3C94823}" destId="{C3EED361-D725-4F46-9862-199CA477D398}" srcOrd="2" destOrd="0" parTransId="{C75E1F1A-3D0B-4A26-912B-C20177A62EFB}" sibTransId="{91946D29-10E0-4634-9C3E-4CE999F3321E}"/>
    <dgm:cxn modelId="{BC1F02B9-2D40-4598-8208-7F7697C9F167}" type="presOf" srcId="{5EF4DE29-6DF6-4510-9408-9163D776A7F8}" destId="{3FB680D3-05A2-448B-B87E-EA4C65BDEC4D}" srcOrd="0" destOrd="0" presId="urn:microsoft.com/office/officeart/2005/8/layout/hProcess9"/>
    <dgm:cxn modelId="{747D2043-14CF-4DA8-A336-E2D4EDEA114B}" srcId="{48FFCA29-B8ED-4940-A63E-A54EC3C94823}" destId="{E6FD255E-E25C-4B56-9CB3-52E28091391A}" srcOrd="0" destOrd="0" parTransId="{9F9755F2-4310-49B2-AABD-8137C743442D}" sibTransId="{70727AEC-E49B-43D4-8CFF-793180B64673}"/>
    <dgm:cxn modelId="{96CC98C3-C74F-46C0-A2FA-8EAD3EE1493B}" srcId="{48FFCA29-B8ED-4940-A63E-A54EC3C94823}" destId="{5EF4DE29-6DF6-4510-9408-9163D776A7F8}" srcOrd="1" destOrd="0" parTransId="{060DB854-2126-488C-93B9-508B9D0E892B}" sibTransId="{7AD61824-49B3-40DA-8636-DB8DE5A0571E}"/>
    <dgm:cxn modelId="{9B603668-E857-4EE3-B157-6B0BCA2EDE6B}" type="presOf" srcId="{E6FD255E-E25C-4B56-9CB3-52E28091391A}" destId="{0741F36B-40FD-4B8B-BB2E-02A87C3E854D}" srcOrd="0" destOrd="0" presId="urn:microsoft.com/office/officeart/2005/8/layout/hProcess9"/>
    <dgm:cxn modelId="{8166400E-BDCF-4CF3-8FBE-FAB4B4EB1F2C}" type="presParOf" srcId="{321B7A7E-C650-440B-BBF6-01B5A1CC0E4A}" destId="{CC54515D-ADFE-49AA-BDCE-33E7EEE41E25}" srcOrd="0" destOrd="0" presId="urn:microsoft.com/office/officeart/2005/8/layout/hProcess9"/>
    <dgm:cxn modelId="{EC6C198D-92F5-41E3-A3EE-C8ECBF0D9189}" type="presParOf" srcId="{321B7A7E-C650-440B-BBF6-01B5A1CC0E4A}" destId="{F9607C33-00AF-4CDE-B684-286A99E0F613}" srcOrd="1" destOrd="0" presId="urn:microsoft.com/office/officeart/2005/8/layout/hProcess9"/>
    <dgm:cxn modelId="{59075B15-6BE5-4259-9A66-20E4DF684A9E}" type="presParOf" srcId="{F9607C33-00AF-4CDE-B684-286A99E0F613}" destId="{0741F36B-40FD-4B8B-BB2E-02A87C3E854D}" srcOrd="0" destOrd="0" presId="urn:microsoft.com/office/officeart/2005/8/layout/hProcess9"/>
    <dgm:cxn modelId="{6B9AF42F-0ED6-40CF-9C8A-C3EE254EE11A}" type="presParOf" srcId="{F9607C33-00AF-4CDE-B684-286A99E0F613}" destId="{C2F0A642-61BA-4118-8112-47F7377E27BE}" srcOrd="1" destOrd="0" presId="urn:microsoft.com/office/officeart/2005/8/layout/hProcess9"/>
    <dgm:cxn modelId="{9E9D031C-C8A5-4E80-A01F-CCDAB8EB8A1A}" type="presParOf" srcId="{F9607C33-00AF-4CDE-B684-286A99E0F613}" destId="{3FB680D3-05A2-448B-B87E-EA4C65BDEC4D}" srcOrd="2" destOrd="0" presId="urn:microsoft.com/office/officeart/2005/8/layout/hProcess9"/>
    <dgm:cxn modelId="{46DE7329-66D4-42A8-966A-0D08DD5C089B}" type="presParOf" srcId="{F9607C33-00AF-4CDE-B684-286A99E0F613}" destId="{45225502-FE0A-4837-AA9C-1F8F6115D734}" srcOrd="3" destOrd="0" presId="urn:microsoft.com/office/officeart/2005/8/layout/hProcess9"/>
    <dgm:cxn modelId="{850E2F3A-9639-47A0-A826-620A0BC94297}" type="presParOf" srcId="{F9607C33-00AF-4CDE-B684-286A99E0F613}" destId="{0AF40538-33D0-4A66-8305-CC8F44D76FD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FFCA29-B8ED-4940-A63E-A54EC3C94823}" type="doc">
      <dgm:prSet loTypeId="urn:microsoft.com/office/officeart/2005/8/layout/orgChart1" loCatId="hierarchy" qsTypeId="urn:microsoft.com/office/officeart/2005/8/quickstyle/3d1" qsCatId="3D" csTypeId="urn:microsoft.com/office/officeart/2005/8/colors/accent0_3" csCatId="mainScheme" phldr="1"/>
      <dgm:spPr/>
    </dgm:pt>
    <dgm:pt modelId="{8D45DFD4-E4F7-4964-86EC-573774BDD370}">
      <dgm:prSet phldrT="[Text]" custT="1"/>
      <dgm:spPr/>
      <dgm:t>
        <a:bodyPr/>
        <a:lstStyle/>
        <a:p>
          <a:pPr algn="ctr"/>
          <a:r>
            <a:rPr lang="en-IN" sz="2000" dirty="0">
              <a:latin typeface="Book Antiqua" pitchFamily="18" charset="0"/>
            </a:rPr>
            <a:t>In case of </a:t>
          </a:r>
          <a:r>
            <a:rPr lang="en-IN" sz="2000" b="1" i="1" u="none" dirty="0">
              <a:solidFill>
                <a:srgbClr val="FF0000"/>
              </a:solidFill>
              <a:latin typeface="Book Antiqua" pitchFamily="18" charset="0"/>
              <a:hlinkClick xmlns:r="http://schemas.openxmlformats.org/officeDocument/2006/relationships" r:id="rId1" action="ppaction://hlinksldjump"/>
            </a:rPr>
            <a:t>Continuous supply of goods</a:t>
          </a:r>
          <a:endParaRPr lang="en-IN" sz="2000" b="1" i="1" u="none" dirty="0">
            <a:solidFill>
              <a:srgbClr val="FF0000"/>
            </a:solidFill>
            <a:latin typeface="Book Antiqua" pitchFamily="18" charset="0"/>
          </a:endParaRPr>
        </a:p>
      </dgm:t>
    </dgm:pt>
    <dgm:pt modelId="{680AB45F-2C80-40DF-97EA-085B80473248}" type="parTrans" cxnId="{BEC0FBAD-96CE-41EE-88A9-77BF7B421325}">
      <dgm:prSet/>
      <dgm:spPr/>
      <dgm:t>
        <a:bodyPr/>
        <a:lstStyle/>
        <a:p>
          <a:endParaRPr lang="en-IN"/>
        </a:p>
      </dgm:t>
    </dgm:pt>
    <dgm:pt modelId="{4EA0927E-64A6-4D47-ACF1-EAEEBA7B9FBE}" type="sibTrans" cxnId="{BEC0FBAD-96CE-41EE-88A9-77BF7B421325}">
      <dgm:prSet/>
      <dgm:spPr/>
      <dgm:t>
        <a:bodyPr/>
        <a:lstStyle/>
        <a:p>
          <a:endParaRPr lang="en-IN"/>
        </a:p>
      </dgm:t>
    </dgm:pt>
    <dgm:pt modelId="{42641A8C-1FE2-438D-A5A7-4B773D17D171}">
      <dgm:prSet phldrT="[Text]" custT="1"/>
      <dgm:spPr/>
      <dgm:t>
        <a:bodyPr/>
        <a:lstStyle/>
        <a:p>
          <a:pPr algn="just"/>
          <a:r>
            <a:rPr lang="en-IN" sz="1800" dirty="0">
              <a:latin typeface="Book Antiqua" pitchFamily="18" charset="0"/>
            </a:rPr>
            <a:t>Where successive statement of accounts or payment are involved, Invoice shall be issued before or at the time of issuance of each such statement or at the time of receipt of each such payment.</a:t>
          </a:r>
        </a:p>
      </dgm:t>
    </dgm:pt>
    <dgm:pt modelId="{4B6E7B79-63FD-4C97-A51C-440C5FEAFF94}" type="parTrans" cxnId="{61D57273-6672-4A88-AE97-2CA21320AC60}">
      <dgm:prSet/>
      <dgm:spPr>
        <a:solidFill>
          <a:schemeClr val="tx1"/>
        </a:solidFill>
      </dgm:spPr>
      <dgm:t>
        <a:bodyPr/>
        <a:lstStyle/>
        <a:p>
          <a:endParaRPr lang="en-IN"/>
        </a:p>
      </dgm:t>
    </dgm:pt>
    <dgm:pt modelId="{19938E4E-7F44-445D-84CD-82033B720FA3}" type="sibTrans" cxnId="{61D57273-6672-4A88-AE97-2CA21320AC60}">
      <dgm:prSet/>
      <dgm:spPr/>
      <dgm:t>
        <a:bodyPr/>
        <a:lstStyle/>
        <a:p>
          <a:endParaRPr lang="en-IN"/>
        </a:p>
      </dgm:t>
    </dgm:pt>
    <dgm:pt modelId="{6C67628C-4016-4A13-A6A5-7E68AE41EA56}" type="pres">
      <dgm:prSet presAssocID="{48FFCA29-B8ED-4940-A63E-A54EC3C94823}" presName="hierChild1" presStyleCnt="0">
        <dgm:presLayoutVars>
          <dgm:orgChart val="1"/>
          <dgm:chPref val="1"/>
          <dgm:dir/>
          <dgm:animOne val="branch"/>
          <dgm:animLvl val="lvl"/>
          <dgm:resizeHandles/>
        </dgm:presLayoutVars>
      </dgm:prSet>
      <dgm:spPr/>
    </dgm:pt>
    <dgm:pt modelId="{8AE3F56A-9E57-4500-92CC-A0346A2070D4}" type="pres">
      <dgm:prSet presAssocID="{8D45DFD4-E4F7-4964-86EC-573774BDD370}" presName="hierRoot1" presStyleCnt="0">
        <dgm:presLayoutVars>
          <dgm:hierBranch val="init"/>
        </dgm:presLayoutVars>
      </dgm:prSet>
      <dgm:spPr/>
    </dgm:pt>
    <dgm:pt modelId="{5BE3EF57-3C80-43E3-985A-67FD2EE6D1B1}" type="pres">
      <dgm:prSet presAssocID="{8D45DFD4-E4F7-4964-86EC-573774BDD370}" presName="rootComposite1" presStyleCnt="0"/>
      <dgm:spPr/>
    </dgm:pt>
    <dgm:pt modelId="{305D6556-141B-4C98-A503-777D7F0D00DC}" type="pres">
      <dgm:prSet presAssocID="{8D45DFD4-E4F7-4964-86EC-573774BDD370}" presName="rootText1" presStyleLbl="node0" presStyleIdx="0" presStyleCnt="1" custScaleY="67324" custLinFactNeighborX="1197" custLinFactNeighborY="8123">
        <dgm:presLayoutVars>
          <dgm:chPref val="3"/>
        </dgm:presLayoutVars>
      </dgm:prSet>
      <dgm:spPr/>
      <dgm:t>
        <a:bodyPr/>
        <a:lstStyle/>
        <a:p>
          <a:endParaRPr lang="en-US"/>
        </a:p>
      </dgm:t>
    </dgm:pt>
    <dgm:pt modelId="{83A594FE-FA02-4AEB-BA63-FFCAA189C202}" type="pres">
      <dgm:prSet presAssocID="{8D45DFD4-E4F7-4964-86EC-573774BDD370}" presName="rootConnector1" presStyleLbl="node1" presStyleIdx="0" presStyleCnt="0"/>
      <dgm:spPr/>
      <dgm:t>
        <a:bodyPr/>
        <a:lstStyle/>
        <a:p>
          <a:endParaRPr lang="en-US"/>
        </a:p>
      </dgm:t>
    </dgm:pt>
    <dgm:pt modelId="{8FEB005E-8633-4387-9491-27AF60A8FC6C}" type="pres">
      <dgm:prSet presAssocID="{8D45DFD4-E4F7-4964-86EC-573774BDD370}" presName="hierChild2" presStyleCnt="0"/>
      <dgm:spPr/>
    </dgm:pt>
    <dgm:pt modelId="{1B9ADD28-AF06-4AFE-A53B-15AF9E0A73D7}" type="pres">
      <dgm:prSet presAssocID="{4B6E7B79-63FD-4C97-A51C-440C5FEAFF94}" presName="Name37" presStyleLbl="parChTrans1D2" presStyleIdx="0" presStyleCnt="1"/>
      <dgm:spPr/>
      <dgm:t>
        <a:bodyPr/>
        <a:lstStyle/>
        <a:p>
          <a:endParaRPr lang="en-US"/>
        </a:p>
      </dgm:t>
    </dgm:pt>
    <dgm:pt modelId="{31219CE2-A656-44ED-BEFA-65B9BFDE5C08}" type="pres">
      <dgm:prSet presAssocID="{42641A8C-1FE2-438D-A5A7-4B773D17D171}" presName="hierRoot2" presStyleCnt="0">
        <dgm:presLayoutVars>
          <dgm:hierBranch val="init"/>
        </dgm:presLayoutVars>
      </dgm:prSet>
      <dgm:spPr/>
    </dgm:pt>
    <dgm:pt modelId="{0E558B47-4A1E-4E5C-8D09-EE47FE6148AE}" type="pres">
      <dgm:prSet presAssocID="{42641A8C-1FE2-438D-A5A7-4B773D17D171}" presName="rootComposite" presStyleCnt="0"/>
      <dgm:spPr/>
    </dgm:pt>
    <dgm:pt modelId="{B78525AB-25CB-4ED4-BE1D-0D7834980043}" type="pres">
      <dgm:prSet presAssocID="{42641A8C-1FE2-438D-A5A7-4B773D17D171}" presName="rootText" presStyleLbl="node2" presStyleIdx="0" presStyleCnt="1" custScaleX="132312" custScaleY="86336" custLinFactNeighborX="2268" custLinFactNeighborY="-24223">
        <dgm:presLayoutVars>
          <dgm:chPref val="3"/>
        </dgm:presLayoutVars>
      </dgm:prSet>
      <dgm:spPr/>
      <dgm:t>
        <a:bodyPr/>
        <a:lstStyle/>
        <a:p>
          <a:endParaRPr lang="en-US"/>
        </a:p>
      </dgm:t>
    </dgm:pt>
    <dgm:pt modelId="{2F521B6F-F5FC-47D3-9155-DFB93CC4735A}" type="pres">
      <dgm:prSet presAssocID="{42641A8C-1FE2-438D-A5A7-4B773D17D171}" presName="rootConnector" presStyleLbl="node2" presStyleIdx="0" presStyleCnt="1"/>
      <dgm:spPr/>
      <dgm:t>
        <a:bodyPr/>
        <a:lstStyle/>
        <a:p>
          <a:endParaRPr lang="en-US"/>
        </a:p>
      </dgm:t>
    </dgm:pt>
    <dgm:pt modelId="{B5C3065A-BC77-4138-BDDD-832983DC7025}" type="pres">
      <dgm:prSet presAssocID="{42641A8C-1FE2-438D-A5A7-4B773D17D171}" presName="hierChild4" presStyleCnt="0"/>
      <dgm:spPr/>
    </dgm:pt>
    <dgm:pt modelId="{D0E8699C-E2CE-4932-B289-273891B11729}" type="pres">
      <dgm:prSet presAssocID="{42641A8C-1FE2-438D-A5A7-4B773D17D171}" presName="hierChild5" presStyleCnt="0"/>
      <dgm:spPr/>
    </dgm:pt>
    <dgm:pt modelId="{100F337F-217E-4D88-BF32-D464CAF00590}" type="pres">
      <dgm:prSet presAssocID="{8D45DFD4-E4F7-4964-86EC-573774BDD370}" presName="hierChild3" presStyleCnt="0"/>
      <dgm:spPr/>
    </dgm:pt>
  </dgm:ptLst>
  <dgm:cxnLst>
    <dgm:cxn modelId="{A5798141-C9D8-490A-95BF-AB9CB7B39527}" type="presOf" srcId="{48FFCA29-B8ED-4940-A63E-A54EC3C94823}" destId="{6C67628C-4016-4A13-A6A5-7E68AE41EA56}" srcOrd="0" destOrd="0" presId="urn:microsoft.com/office/officeart/2005/8/layout/orgChart1"/>
    <dgm:cxn modelId="{61D57273-6672-4A88-AE97-2CA21320AC60}" srcId="{8D45DFD4-E4F7-4964-86EC-573774BDD370}" destId="{42641A8C-1FE2-438D-A5A7-4B773D17D171}" srcOrd="0" destOrd="0" parTransId="{4B6E7B79-63FD-4C97-A51C-440C5FEAFF94}" sibTransId="{19938E4E-7F44-445D-84CD-82033B720FA3}"/>
    <dgm:cxn modelId="{7C8D8E23-F40C-4339-B9D6-25C7A25FA0DD}" type="presOf" srcId="{8D45DFD4-E4F7-4964-86EC-573774BDD370}" destId="{83A594FE-FA02-4AEB-BA63-FFCAA189C202}" srcOrd="1" destOrd="0" presId="urn:microsoft.com/office/officeart/2005/8/layout/orgChart1"/>
    <dgm:cxn modelId="{E1BBBE52-62C0-47E9-A564-362B5D70BD6E}" type="presOf" srcId="{4B6E7B79-63FD-4C97-A51C-440C5FEAFF94}" destId="{1B9ADD28-AF06-4AFE-A53B-15AF9E0A73D7}" srcOrd="0" destOrd="0" presId="urn:microsoft.com/office/officeart/2005/8/layout/orgChart1"/>
    <dgm:cxn modelId="{90DDA03C-2975-4D7E-A4C3-18249C4E3D89}" type="presOf" srcId="{8D45DFD4-E4F7-4964-86EC-573774BDD370}" destId="{305D6556-141B-4C98-A503-777D7F0D00DC}" srcOrd="0" destOrd="0" presId="urn:microsoft.com/office/officeart/2005/8/layout/orgChart1"/>
    <dgm:cxn modelId="{F1BDCABF-4A23-4B61-9789-21599A21E0EC}" type="presOf" srcId="{42641A8C-1FE2-438D-A5A7-4B773D17D171}" destId="{B78525AB-25CB-4ED4-BE1D-0D7834980043}" srcOrd="0" destOrd="0" presId="urn:microsoft.com/office/officeart/2005/8/layout/orgChart1"/>
    <dgm:cxn modelId="{BEC0FBAD-96CE-41EE-88A9-77BF7B421325}" srcId="{48FFCA29-B8ED-4940-A63E-A54EC3C94823}" destId="{8D45DFD4-E4F7-4964-86EC-573774BDD370}" srcOrd="0" destOrd="0" parTransId="{680AB45F-2C80-40DF-97EA-085B80473248}" sibTransId="{4EA0927E-64A6-4D47-ACF1-EAEEBA7B9FBE}"/>
    <dgm:cxn modelId="{B9C04EB1-052F-4458-B161-7F69BD0E1B76}" type="presOf" srcId="{42641A8C-1FE2-438D-A5A7-4B773D17D171}" destId="{2F521B6F-F5FC-47D3-9155-DFB93CC4735A}" srcOrd="1" destOrd="0" presId="urn:microsoft.com/office/officeart/2005/8/layout/orgChart1"/>
    <dgm:cxn modelId="{F8D2289D-670B-42C2-8730-419FE1907A9E}" type="presParOf" srcId="{6C67628C-4016-4A13-A6A5-7E68AE41EA56}" destId="{8AE3F56A-9E57-4500-92CC-A0346A2070D4}" srcOrd="0" destOrd="0" presId="urn:microsoft.com/office/officeart/2005/8/layout/orgChart1"/>
    <dgm:cxn modelId="{A6BC656C-9A83-425D-9351-255C4BFF4BF1}" type="presParOf" srcId="{8AE3F56A-9E57-4500-92CC-A0346A2070D4}" destId="{5BE3EF57-3C80-43E3-985A-67FD2EE6D1B1}" srcOrd="0" destOrd="0" presId="urn:microsoft.com/office/officeart/2005/8/layout/orgChart1"/>
    <dgm:cxn modelId="{A6E7E2D5-6755-4790-9660-14AC1B58FF62}" type="presParOf" srcId="{5BE3EF57-3C80-43E3-985A-67FD2EE6D1B1}" destId="{305D6556-141B-4C98-A503-777D7F0D00DC}" srcOrd="0" destOrd="0" presId="urn:microsoft.com/office/officeart/2005/8/layout/orgChart1"/>
    <dgm:cxn modelId="{445AF6AB-9E3E-48C1-BDF4-200A7891B3BE}" type="presParOf" srcId="{5BE3EF57-3C80-43E3-985A-67FD2EE6D1B1}" destId="{83A594FE-FA02-4AEB-BA63-FFCAA189C202}" srcOrd="1" destOrd="0" presId="urn:microsoft.com/office/officeart/2005/8/layout/orgChart1"/>
    <dgm:cxn modelId="{657B9B1E-EF36-41D0-A23D-336671941FF6}" type="presParOf" srcId="{8AE3F56A-9E57-4500-92CC-A0346A2070D4}" destId="{8FEB005E-8633-4387-9491-27AF60A8FC6C}" srcOrd="1" destOrd="0" presId="urn:microsoft.com/office/officeart/2005/8/layout/orgChart1"/>
    <dgm:cxn modelId="{C819BC6F-8387-4B7E-8E01-202BEBF82A18}" type="presParOf" srcId="{8FEB005E-8633-4387-9491-27AF60A8FC6C}" destId="{1B9ADD28-AF06-4AFE-A53B-15AF9E0A73D7}" srcOrd="0" destOrd="0" presId="urn:microsoft.com/office/officeart/2005/8/layout/orgChart1"/>
    <dgm:cxn modelId="{8D0A8CF7-0F86-46FB-A606-78679D96FB96}" type="presParOf" srcId="{8FEB005E-8633-4387-9491-27AF60A8FC6C}" destId="{31219CE2-A656-44ED-BEFA-65B9BFDE5C08}" srcOrd="1" destOrd="0" presId="urn:microsoft.com/office/officeart/2005/8/layout/orgChart1"/>
    <dgm:cxn modelId="{602AF2FA-540F-4FAD-9442-232F2520E57F}" type="presParOf" srcId="{31219CE2-A656-44ED-BEFA-65B9BFDE5C08}" destId="{0E558B47-4A1E-4E5C-8D09-EE47FE6148AE}" srcOrd="0" destOrd="0" presId="urn:microsoft.com/office/officeart/2005/8/layout/orgChart1"/>
    <dgm:cxn modelId="{BD897E50-EAEF-469F-90E8-DF7C9D770721}" type="presParOf" srcId="{0E558B47-4A1E-4E5C-8D09-EE47FE6148AE}" destId="{B78525AB-25CB-4ED4-BE1D-0D7834980043}" srcOrd="0" destOrd="0" presId="urn:microsoft.com/office/officeart/2005/8/layout/orgChart1"/>
    <dgm:cxn modelId="{249BEB08-D865-4383-B934-E14DBC008721}" type="presParOf" srcId="{0E558B47-4A1E-4E5C-8D09-EE47FE6148AE}" destId="{2F521B6F-F5FC-47D3-9155-DFB93CC4735A}" srcOrd="1" destOrd="0" presId="urn:microsoft.com/office/officeart/2005/8/layout/orgChart1"/>
    <dgm:cxn modelId="{26D6EEE8-E430-48FB-B02A-9323F1F4CAE5}" type="presParOf" srcId="{31219CE2-A656-44ED-BEFA-65B9BFDE5C08}" destId="{B5C3065A-BC77-4138-BDDD-832983DC7025}" srcOrd="1" destOrd="0" presId="urn:microsoft.com/office/officeart/2005/8/layout/orgChart1"/>
    <dgm:cxn modelId="{A7AB8BA0-62D2-4CA7-B694-9BE7572F5A72}" type="presParOf" srcId="{31219CE2-A656-44ED-BEFA-65B9BFDE5C08}" destId="{D0E8699C-E2CE-4932-B289-273891B11729}" srcOrd="2" destOrd="0" presId="urn:microsoft.com/office/officeart/2005/8/layout/orgChart1"/>
    <dgm:cxn modelId="{01A3C5CB-4637-4705-A7CC-5CFF5C6DCCA7}" type="presParOf" srcId="{8AE3F56A-9E57-4500-92CC-A0346A2070D4}" destId="{100F337F-217E-4D88-BF32-D464CAF0059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FFCA29-B8ED-4940-A63E-A54EC3C94823}" type="doc">
      <dgm:prSet loTypeId="urn:microsoft.com/office/officeart/2005/8/layout/orgChart1" loCatId="hierarchy" qsTypeId="urn:microsoft.com/office/officeart/2005/8/quickstyle/3d1" qsCatId="3D" csTypeId="urn:microsoft.com/office/officeart/2005/8/colors/accent6_3" csCatId="accent6" phldr="1"/>
      <dgm:spPr/>
    </dgm:pt>
    <dgm:pt modelId="{8D45DFD4-E4F7-4964-86EC-573774BDD370}">
      <dgm:prSet phldrT="[Text]" custT="1"/>
      <dgm:spPr/>
      <dgm:t>
        <a:bodyPr/>
        <a:lstStyle/>
        <a:p>
          <a:pPr algn="ctr"/>
          <a:r>
            <a:rPr lang="en-IN" sz="2000" b="0" i="0" dirty="0">
              <a:latin typeface="Book Antiqua" pitchFamily="18" charset="0"/>
            </a:rPr>
            <a:t>In case of </a:t>
          </a:r>
          <a:r>
            <a:rPr lang="en-IN" sz="2000" b="0" i="0" u="none" dirty="0">
              <a:latin typeface="Book Antiqua" pitchFamily="18" charset="0"/>
            </a:rPr>
            <a:t>Goods sent on approval or sale or returned or similar terms.</a:t>
          </a:r>
        </a:p>
      </dgm:t>
    </dgm:pt>
    <dgm:pt modelId="{680AB45F-2C80-40DF-97EA-085B80473248}" type="parTrans" cxnId="{BEC0FBAD-96CE-41EE-88A9-77BF7B421325}">
      <dgm:prSet/>
      <dgm:spPr/>
      <dgm:t>
        <a:bodyPr/>
        <a:lstStyle/>
        <a:p>
          <a:endParaRPr lang="en-IN"/>
        </a:p>
      </dgm:t>
    </dgm:pt>
    <dgm:pt modelId="{4EA0927E-64A6-4D47-ACF1-EAEEBA7B9FBE}" type="sibTrans" cxnId="{BEC0FBAD-96CE-41EE-88A9-77BF7B421325}">
      <dgm:prSet/>
      <dgm:spPr/>
      <dgm:t>
        <a:bodyPr/>
        <a:lstStyle/>
        <a:p>
          <a:endParaRPr lang="en-IN"/>
        </a:p>
      </dgm:t>
    </dgm:pt>
    <dgm:pt modelId="{42641A8C-1FE2-438D-A5A7-4B773D17D171}">
      <dgm:prSet phldrT="[Text]" custT="1"/>
      <dgm:spPr/>
      <dgm:t>
        <a:bodyPr/>
        <a:lstStyle/>
        <a:p>
          <a:pPr algn="just"/>
          <a:r>
            <a:rPr lang="en-IN" sz="1800" dirty="0">
              <a:latin typeface="Book Antiqua" pitchFamily="18" charset="0"/>
            </a:rPr>
            <a:t>Where goods are removed before it is known whether supply will take place.</a:t>
          </a:r>
        </a:p>
      </dgm:t>
    </dgm:pt>
    <dgm:pt modelId="{4B6E7B79-63FD-4C97-A51C-440C5FEAFF94}" type="parTrans" cxnId="{61D57273-6672-4A88-AE97-2CA21320AC60}">
      <dgm:prSet/>
      <dgm:spPr/>
      <dgm:t>
        <a:bodyPr/>
        <a:lstStyle/>
        <a:p>
          <a:endParaRPr lang="en-IN"/>
        </a:p>
      </dgm:t>
    </dgm:pt>
    <dgm:pt modelId="{19938E4E-7F44-445D-84CD-82033B720FA3}" type="sibTrans" cxnId="{61D57273-6672-4A88-AE97-2CA21320AC60}">
      <dgm:prSet/>
      <dgm:spPr/>
      <dgm:t>
        <a:bodyPr/>
        <a:lstStyle/>
        <a:p>
          <a:endParaRPr lang="en-IN"/>
        </a:p>
      </dgm:t>
    </dgm:pt>
    <dgm:pt modelId="{5B27F0F1-0B46-4A42-87D9-6CB0FBB688B8}">
      <dgm:prSet phldrT="[Text]" custT="1"/>
      <dgm:spPr/>
      <dgm:t>
        <a:bodyPr/>
        <a:lstStyle/>
        <a:p>
          <a:pPr algn="just"/>
          <a:r>
            <a:rPr lang="en-IN" sz="1800" dirty="0">
              <a:latin typeface="Book Antiqua" pitchFamily="18" charset="0"/>
            </a:rPr>
            <a:t>Invoice shall be issued at the earliest of the following</a:t>
          </a:r>
        </a:p>
      </dgm:t>
    </dgm:pt>
    <dgm:pt modelId="{F0990A45-9301-4429-A00B-C612DE421207}" type="parTrans" cxnId="{66A7440D-3FE2-4D62-9428-3C0EDF4D2701}">
      <dgm:prSet/>
      <dgm:spPr/>
      <dgm:t>
        <a:bodyPr/>
        <a:lstStyle/>
        <a:p>
          <a:endParaRPr lang="en-IN"/>
        </a:p>
      </dgm:t>
    </dgm:pt>
    <dgm:pt modelId="{C9602830-D553-40B3-AACA-AE9B5BD5FA44}" type="sibTrans" cxnId="{66A7440D-3FE2-4D62-9428-3C0EDF4D2701}">
      <dgm:prSet/>
      <dgm:spPr/>
      <dgm:t>
        <a:bodyPr/>
        <a:lstStyle/>
        <a:p>
          <a:endParaRPr lang="en-IN"/>
        </a:p>
      </dgm:t>
    </dgm:pt>
    <dgm:pt modelId="{7581B468-6AE0-47FA-A475-080700DC43E6}">
      <dgm:prSet phldrT="[Text]" custT="1"/>
      <dgm:spPr/>
      <dgm:t>
        <a:bodyPr/>
        <a:lstStyle/>
        <a:p>
          <a:pPr algn="just"/>
          <a:r>
            <a:rPr lang="en-IN" sz="1800" dirty="0">
              <a:solidFill>
                <a:schemeClr val="bg1"/>
              </a:solidFill>
              <a:latin typeface="Book Antiqua" pitchFamily="18" charset="0"/>
            </a:rPr>
            <a:t>Before or at the time when it becomes known that supply has taken place</a:t>
          </a:r>
        </a:p>
      </dgm:t>
    </dgm:pt>
    <dgm:pt modelId="{6DB90D5B-B8F0-442E-86CE-09B08C738587}" type="parTrans" cxnId="{280D7F6C-EEC9-48BA-8904-0AB42EF53F98}">
      <dgm:prSet/>
      <dgm:spPr/>
      <dgm:t>
        <a:bodyPr/>
        <a:lstStyle/>
        <a:p>
          <a:endParaRPr lang="en-IN"/>
        </a:p>
      </dgm:t>
    </dgm:pt>
    <dgm:pt modelId="{225585B0-A009-4D32-BAB3-F308298CD56A}" type="sibTrans" cxnId="{280D7F6C-EEC9-48BA-8904-0AB42EF53F98}">
      <dgm:prSet/>
      <dgm:spPr/>
      <dgm:t>
        <a:bodyPr/>
        <a:lstStyle/>
        <a:p>
          <a:endParaRPr lang="en-IN"/>
        </a:p>
      </dgm:t>
    </dgm:pt>
    <dgm:pt modelId="{539F484A-8327-46DA-9288-4F1BDDE5E22B}">
      <dgm:prSet phldrT="[Text]" custT="1"/>
      <dgm:spPr/>
      <dgm:t>
        <a:bodyPr/>
        <a:lstStyle/>
        <a:p>
          <a:pPr algn="just"/>
          <a:r>
            <a:rPr lang="en-IN" sz="1800" dirty="0">
              <a:solidFill>
                <a:schemeClr val="bg1"/>
              </a:solidFill>
              <a:latin typeface="Book Antiqua" pitchFamily="18" charset="0"/>
            </a:rPr>
            <a:t>6 months from the date of removal</a:t>
          </a:r>
        </a:p>
      </dgm:t>
    </dgm:pt>
    <dgm:pt modelId="{8F3286B1-3D0C-415F-9FB5-95FEEA657CFC}" type="parTrans" cxnId="{313D87B2-E78F-44B5-930C-8FBA651EC192}">
      <dgm:prSet/>
      <dgm:spPr/>
      <dgm:t>
        <a:bodyPr/>
        <a:lstStyle/>
        <a:p>
          <a:endParaRPr lang="en-IN"/>
        </a:p>
      </dgm:t>
    </dgm:pt>
    <dgm:pt modelId="{A3E7872E-74E9-49FF-A0BC-8679C547987C}" type="sibTrans" cxnId="{313D87B2-E78F-44B5-930C-8FBA651EC192}">
      <dgm:prSet/>
      <dgm:spPr/>
      <dgm:t>
        <a:bodyPr/>
        <a:lstStyle/>
        <a:p>
          <a:endParaRPr lang="en-IN"/>
        </a:p>
      </dgm:t>
    </dgm:pt>
    <dgm:pt modelId="{6C67628C-4016-4A13-A6A5-7E68AE41EA56}" type="pres">
      <dgm:prSet presAssocID="{48FFCA29-B8ED-4940-A63E-A54EC3C94823}" presName="hierChild1" presStyleCnt="0">
        <dgm:presLayoutVars>
          <dgm:orgChart val="1"/>
          <dgm:chPref val="1"/>
          <dgm:dir/>
          <dgm:animOne val="branch"/>
          <dgm:animLvl val="lvl"/>
          <dgm:resizeHandles/>
        </dgm:presLayoutVars>
      </dgm:prSet>
      <dgm:spPr/>
    </dgm:pt>
    <dgm:pt modelId="{8AE3F56A-9E57-4500-92CC-A0346A2070D4}" type="pres">
      <dgm:prSet presAssocID="{8D45DFD4-E4F7-4964-86EC-573774BDD370}" presName="hierRoot1" presStyleCnt="0">
        <dgm:presLayoutVars>
          <dgm:hierBranch val="init"/>
        </dgm:presLayoutVars>
      </dgm:prSet>
      <dgm:spPr/>
    </dgm:pt>
    <dgm:pt modelId="{5BE3EF57-3C80-43E3-985A-67FD2EE6D1B1}" type="pres">
      <dgm:prSet presAssocID="{8D45DFD4-E4F7-4964-86EC-573774BDD370}" presName="rootComposite1" presStyleCnt="0"/>
      <dgm:spPr/>
    </dgm:pt>
    <dgm:pt modelId="{305D6556-141B-4C98-A503-777D7F0D00DC}" type="pres">
      <dgm:prSet presAssocID="{8D45DFD4-E4F7-4964-86EC-573774BDD370}" presName="rootText1" presStyleLbl="node0" presStyleIdx="0" presStyleCnt="1" custScaleX="161229" custScaleY="67324" custLinFactNeighborX="1197" custLinFactNeighborY="8123">
        <dgm:presLayoutVars>
          <dgm:chPref val="3"/>
        </dgm:presLayoutVars>
      </dgm:prSet>
      <dgm:spPr/>
      <dgm:t>
        <a:bodyPr/>
        <a:lstStyle/>
        <a:p>
          <a:endParaRPr lang="en-US"/>
        </a:p>
      </dgm:t>
    </dgm:pt>
    <dgm:pt modelId="{83A594FE-FA02-4AEB-BA63-FFCAA189C202}" type="pres">
      <dgm:prSet presAssocID="{8D45DFD4-E4F7-4964-86EC-573774BDD370}" presName="rootConnector1" presStyleLbl="node1" presStyleIdx="0" presStyleCnt="0"/>
      <dgm:spPr/>
      <dgm:t>
        <a:bodyPr/>
        <a:lstStyle/>
        <a:p>
          <a:endParaRPr lang="en-US"/>
        </a:p>
      </dgm:t>
    </dgm:pt>
    <dgm:pt modelId="{8FEB005E-8633-4387-9491-27AF60A8FC6C}" type="pres">
      <dgm:prSet presAssocID="{8D45DFD4-E4F7-4964-86EC-573774BDD370}" presName="hierChild2" presStyleCnt="0"/>
      <dgm:spPr/>
    </dgm:pt>
    <dgm:pt modelId="{1B9ADD28-AF06-4AFE-A53B-15AF9E0A73D7}" type="pres">
      <dgm:prSet presAssocID="{4B6E7B79-63FD-4C97-A51C-440C5FEAFF94}" presName="Name37" presStyleLbl="parChTrans1D2" presStyleIdx="0" presStyleCnt="2"/>
      <dgm:spPr/>
      <dgm:t>
        <a:bodyPr/>
        <a:lstStyle/>
        <a:p>
          <a:endParaRPr lang="en-US"/>
        </a:p>
      </dgm:t>
    </dgm:pt>
    <dgm:pt modelId="{31219CE2-A656-44ED-BEFA-65B9BFDE5C08}" type="pres">
      <dgm:prSet presAssocID="{42641A8C-1FE2-438D-A5A7-4B773D17D171}" presName="hierRoot2" presStyleCnt="0">
        <dgm:presLayoutVars>
          <dgm:hierBranch val="init"/>
        </dgm:presLayoutVars>
      </dgm:prSet>
      <dgm:spPr/>
    </dgm:pt>
    <dgm:pt modelId="{0E558B47-4A1E-4E5C-8D09-EE47FE6148AE}" type="pres">
      <dgm:prSet presAssocID="{42641A8C-1FE2-438D-A5A7-4B773D17D171}" presName="rootComposite" presStyleCnt="0"/>
      <dgm:spPr/>
    </dgm:pt>
    <dgm:pt modelId="{B78525AB-25CB-4ED4-BE1D-0D7834980043}" type="pres">
      <dgm:prSet presAssocID="{42641A8C-1FE2-438D-A5A7-4B773D17D171}" presName="rootText" presStyleLbl="node2" presStyleIdx="0" presStyleCnt="2" custScaleX="121449" custLinFactNeighborX="9906" custLinFactNeighborY="1575">
        <dgm:presLayoutVars>
          <dgm:chPref val="3"/>
        </dgm:presLayoutVars>
      </dgm:prSet>
      <dgm:spPr/>
      <dgm:t>
        <a:bodyPr/>
        <a:lstStyle/>
        <a:p>
          <a:endParaRPr lang="en-US"/>
        </a:p>
      </dgm:t>
    </dgm:pt>
    <dgm:pt modelId="{2F521B6F-F5FC-47D3-9155-DFB93CC4735A}" type="pres">
      <dgm:prSet presAssocID="{42641A8C-1FE2-438D-A5A7-4B773D17D171}" presName="rootConnector" presStyleLbl="node2" presStyleIdx="0" presStyleCnt="2"/>
      <dgm:spPr/>
      <dgm:t>
        <a:bodyPr/>
        <a:lstStyle/>
        <a:p>
          <a:endParaRPr lang="en-US"/>
        </a:p>
      </dgm:t>
    </dgm:pt>
    <dgm:pt modelId="{B5C3065A-BC77-4138-BDDD-832983DC7025}" type="pres">
      <dgm:prSet presAssocID="{42641A8C-1FE2-438D-A5A7-4B773D17D171}" presName="hierChild4" presStyleCnt="0"/>
      <dgm:spPr/>
    </dgm:pt>
    <dgm:pt modelId="{D0E8699C-E2CE-4932-B289-273891B11729}" type="pres">
      <dgm:prSet presAssocID="{42641A8C-1FE2-438D-A5A7-4B773D17D171}" presName="hierChild5" presStyleCnt="0"/>
      <dgm:spPr/>
    </dgm:pt>
    <dgm:pt modelId="{0ED4651A-534B-4801-95D8-34A145ADAE74}" type="pres">
      <dgm:prSet presAssocID="{F0990A45-9301-4429-A00B-C612DE421207}" presName="Name37" presStyleLbl="parChTrans1D2" presStyleIdx="1" presStyleCnt="2"/>
      <dgm:spPr/>
      <dgm:t>
        <a:bodyPr/>
        <a:lstStyle/>
        <a:p>
          <a:endParaRPr lang="en-US"/>
        </a:p>
      </dgm:t>
    </dgm:pt>
    <dgm:pt modelId="{3BAB221B-7DE4-46AF-9B65-D845BCAC103E}" type="pres">
      <dgm:prSet presAssocID="{5B27F0F1-0B46-4A42-87D9-6CB0FBB688B8}" presName="hierRoot2" presStyleCnt="0">
        <dgm:presLayoutVars>
          <dgm:hierBranch val="init"/>
        </dgm:presLayoutVars>
      </dgm:prSet>
      <dgm:spPr/>
    </dgm:pt>
    <dgm:pt modelId="{E57B88C5-A784-4F36-986E-3A1C8A17C287}" type="pres">
      <dgm:prSet presAssocID="{5B27F0F1-0B46-4A42-87D9-6CB0FBB688B8}" presName="rootComposite" presStyleCnt="0"/>
      <dgm:spPr/>
    </dgm:pt>
    <dgm:pt modelId="{51BC1C14-AA6B-4087-BB39-FFE0740B7842}" type="pres">
      <dgm:prSet presAssocID="{5B27F0F1-0B46-4A42-87D9-6CB0FBB688B8}" presName="rootText" presStyleLbl="node2" presStyleIdx="1" presStyleCnt="2" custScaleX="123186">
        <dgm:presLayoutVars>
          <dgm:chPref val="3"/>
        </dgm:presLayoutVars>
      </dgm:prSet>
      <dgm:spPr/>
      <dgm:t>
        <a:bodyPr/>
        <a:lstStyle/>
        <a:p>
          <a:endParaRPr lang="en-US"/>
        </a:p>
      </dgm:t>
    </dgm:pt>
    <dgm:pt modelId="{5FE81060-859E-49F9-9054-F4338AC230AA}" type="pres">
      <dgm:prSet presAssocID="{5B27F0F1-0B46-4A42-87D9-6CB0FBB688B8}" presName="rootConnector" presStyleLbl="node2" presStyleIdx="1" presStyleCnt="2"/>
      <dgm:spPr/>
      <dgm:t>
        <a:bodyPr/>
        <a:lstStyle/>
        <a:p>
          <a:endParaRPr lang="en-US"/>
        </a:p>
      </dgm:t>
    </dgm:pt>
    <dgm:pt modelId="{5BA07667-B666-45E6-9CB0-156BAD40F01F}" type="pres">
      <dgm:prSet presAssocID="{5B27F0F1-0B46-4A42-87D9-6CB0FBB688B8}" presName="hierChild4" presStyleCnt="0"/>
      <dgm:spPr/>
    </dgm:pt>
    <dgm:pt modelId="{016EAC7C-A497-461D-9460-6243C01ED576}" type="pres">
      <dgm:prSet presAssocID="{6DB90D5B-B8F0-442E-86CE-09B08C738587}" presName="Name37" presStyleLbl="parChTrans1D3" presStyleIdx="0" presStyleCnt="2"/>
      <dgm:spPr/>
      <dgm:t>
        <a:bodyPr/>
        <a:lstStyle/>
        <a:p>
          <a:endParaRPr lang="en-US"/>
        </a:p>
      </dgm:t>
    </dgm:pt>
    <dgm:pt modelId="{B21A4A5B-A657-40CD-996E-3DE3706EF3F4}" type="pres">
      <dgm:prSet presAssocID="{7581B468-6AE0-47FA-A475-080700DC43E6}" presName="hierRoot2" presStyleCnt="0">
        <dgm:presLayoutVars>
          <dgm:hierBranch val="init"/>
        </dgm:presLayoutVars>
      </dgm:prSet>
      <dgm:spPr/>
    </dgm:pt>
    <dgm:pt modelId="{CB1D32D0-6D64-419D-A3D0-D8F7892FDACE}" type="pres">
      <dgm:prSet presAssocID="{7581B468-6AE0-47FA-A475-080700DC43E6}" presName="rootComposite" presStyleCnt="0"/>
      <dgm:spPr/>
    </dgm:pt>
    <dgm:pt modelId="{2DF37157-A904-48D9-838F-631318DE4A97}" type="pres">
      <dgm:prSet presAssocID="{7581B468-6AE0-47FA-A475-080700DC43E6}" presName="rootText" presStyleLbl="node3" presStyleIdx="0" presStyleCnt="2" custScaleX="138280">
        <dgm:presLayoutVars>
          <dgm:chPref val="3"/>
        </dgm:presLayoutVars>
      </dgm:prSet>
      <dgm:spPr/>
      <dgm:t>
        <a:bodyPr/>
        <a:lstStyle/>
        <a:p>
          <a:endParaRPr lang="en-US"/>
        </a:p>
      </dgm:t>
    </dgm:pt>
    <dgm:pt modelId="{143E9C03-D94A-476C-8303-0F6A3771BA46}" type="pres">
      <dgm:prSet presAssocID="{7581B468-6AE0-47FA-A475-080700DC43E6}" presName="rootConnector" presStyleLbl="node3" presStyleIdx="0" presStyleCnt="2"/>
      <dgm:spPr/>
      <dgm:t>
        <a:bodyPr/>
        <a:lstStyle/>
        <a:p>
          <a:endParaRPr lang="en-US"/>
        </a:p>
      </dgm:t>
    </dgm:pt>
    <dgm:pt modelId="{3E830155-E6B0-41A0-AEEE-7066C07C3C17}" type="pres">
      <dgm:prSet presAssocID="{7581B468-6AE0-47FA-A475-080700DC43E6}" presName="hierChild4" presStyleCnt="0"/>
      <dgm:spPr/>
    </dgm:pt>
    <dgm:pt modelId="{5651D127-68B6-4F65-8ABF-0D7BC6D3D336}" type="pres">
      <dgm:prSet presAssocID="{7581B468-6AE0-47FA-A475-080700DC43E6}" presName="hierChild5" presStyleCnt="0"/>
      <dgm:spPr/>
    </dgm:pt>
    <dgm:pt modelId="{095066E3-D556-4931-AA6C-D709D54BFF6D}" type="pres">
      <dgm:prSet presAssocID="{8F3286B1-3D0C-415F-9FB5-95FEEA657CFC}" presName="Name37" presStyleLbl="parChTrans1D3" presStyleIdx="1" presStyleCnt="2"/>
      <dgm:spPr/>
      <dgm:t>
        <a:bodyPr/>
        <a:lstStyle/>
        <a:p>
          <a:endParaRPr lang="en-US"/>
        </a:p>
      </dgm:t>
    </dgm:pt>
    <dgm:pt modelId="{2FBF9827-1FB4-4A19-A74F-D06F4E627C61}" type="pres">
      <dgm:prSet presAssocID="{539F484A-8327-46DA-9288-4F1BDDE5E22B}" presName="hierRoot2" presStyleCnt="0">
        <dgm:presLayoutVars>
          <dgm:hierBranch val="init"/>
        </dgm:presLayoutVars>
      </dgm:prSet>
      <dgm:spPr/>
    </dgm:pt>
    <dgm:pt modelId="{D5B3C0F4-9B72-4773-8D36-CB52B7EFCA15}" type="pres">
      <dgm:prSet presAssocID="{539F484A-8327-46DA-9288-4F1BDDE5E22B}" presName="rootComposite" presStyleCnt="0"/>
      <dgm:spPr/>
    </dgm:pt>
    <dgm:pt modelId="{E87A7905-F1D5-4C83-B18A-4E3F55569AF2}" type="pres">
      <dgm:prSet presAssocID="{539F484A-8327-46DA-9288-4F1BDDE5E22B}" presName="rootText" presStyleLbl="node3" presStyleIdx="1" presStyleCnt="2" custScaleX="114510" custLinFactX="-32267" custLinFactY="-41723" custLinFactNeighborX="-100000" custLinFactNeighborY="-100000">
        <dgm:presLayoutVars>
          <dgm:chPref val="3"/>
        </dgm:presLayoutVars>
      </dgm:prSet>
      <dgm:spPr/>
      <dgm:t>
        <a:bodyPr/>
        <a:lstStyle/>
        <a:p>
          <a:endParaRPr lang="en-US"/>
        </a:p>
      </dgm:t>
    </dgm:pt>
    <dgm:pt modelId="{98917FA2-2536-49C4-B17F-8E5F8133D888}" type="pres">
      <dgm:prSet presAssocID="{539F484A-8327-46DA-9288-4F1BDDE5E22B}" presName="rootConnector" presStyleLbl="node3" presStyleIdx="1" presStyleCnt="2"/>
      <dgm:spPr/>
      <dgm:t>
        <a:bodyPr/>
        <a:lstStyle/>
        <a:p>
          <a:endParaRPr lang="en-US"/>
        </a:p>
      </dgm:t>
    </dgm:pt>
    <dgm:pt modelId="{450D4937-3BE7-4B34-8233-358CA8477AFD}" type="pres">
      <dgm:prSet presAssocID="{539F484A-8327-46DA-9288-4F1BDDE5E22B}" presName="hierChild4" presStyleCnt="0"/>
      <dgm:spPr/>
    </dgm:pt>
    <dgm:pt modelId="{CDB93DB3-7EB9-4C16-B99B-54030DF8B400}" type="pres">
      <dgm:prSet presAssocID="{539F484A-8327-46DA-9288-4F1BDDE5E22B}" presName="hierChild5" presStyleCnt="0"/>
      <dgm:spPr/>
    </dgm:pt>
    <dgm:pt modelId="{3EDA1C46-21D3-4225-BF45-25238A4E5922}" type="pres">
      <dgm:prSet presAssocID="{5B27F0F1-0B46-4A42-87D9-6CB0FBB688B8}" presName="hierChild5" presStyleCnt="0"/>
      <dgm:spPr/>
    </dgm:pt>
    <dgm:pt modelId="{100F337F-217E-4D88-BF32-D464CAF00590}" type="pres">
      <dgm:prSet presAssocID="{8D45DFD4-E4F7-4964-86EC-573774BDD370}" presName="hierChild3" presStyleCnt="0"/>
      <dgm:spPr/>
    </dgm:pt>
  </dgm:ptLst>
  <dgm:cxnLst>
    <dgm:cxn modelId="{210EB924-BB73-4D16-BDF5-3F08E8F3EF57}" type="presOf" srcId="{4B6E7B79-63FD-4C97-A51C-440C5FEAFF94}" destId="{1B9ADD28-AF06-4AFE-A53B-15AF9E0A73D7}" srcOrd="0" destOrd="0" presId="urn:microsoft.com/office/officeart/2005/8/layout/orgChart1"/>
    <dgm:cxn modelId="{2B3C65A4-40CF-43B5-AB6E-5473729151DB}" type="presOf" srcId="{8D45DFD4-E4F7-4964-86EC-573774BDD370}" destId="{305D6556-141B-4C98-A503-777D7F0D00DC}" srcOrd="0" destOrd="0" presId="urn:microsoft.com/office/officeart/2005/8/layout/orgChart1"/>
    <dgm:cxn modelId="{B8A08882-BBA1-4E5F-BCB0-F0B1DBB3316B}" type="presOf" srcId="{7581B468-6AE0-47FA-A475-080700DC43E6}" destId="{2DF37157-A904-48D9-838F-631318DE4A97}" srcOrd="0" destOrd="0" presId="urn:microsoft.com/office/officeart/2005/8/layout/orgChart1"/>
    <dgm:cxn modelId="{5DCB5E38-9CFA-47C0-B7D9-E9501F40D8BC}" type="presOf" srcId="{8F3286B1-3D0C-415F-9FB5-95FEEA657CFC}" destId="{095066E3-D556-4931-AA6C-D709D54BFF6D}" srcOrd="0" destOrd="0" presId="urn:microsoft.com/office/officeart/2005/8/layout/orgChart1"/>
    <dgm:cxn modelId="{73BEF3DF-E977-47A1-AD77-968A33678062}" type="presOf" srcId="{42641A8C-1FE2-438D-A5A7-4B773D17D171}" destId="{B78525AB-25CB-4ED4-BE1D-0D7834980043}" srcOrd="0" destOrd="0" presId="urn:microsoft.com/office/officeart/2005/8/layout/orgChart1"/>
    <dgm:cxn modelId="{A043DB0B-BC68-4A2A-A4D4-330341E7E56C}" type="presOf" srcId="{539F484A-8327-46DA-9288-4F1BDDE5E22B}" destId="{98917FA2-2536-49C4-B17F-8E5F8133D888}" srcOrd="1" destOrd="0" presId="urn:microsoft.com/office/officeart/2005/8/layout/orgChart1"/>
    <dgm:cxn modelId="{C17CB27A-9576-4130-8DF3-5F75A872A63F}" type="presOf" srcId="{5B27F0F1-0B46-4A42-87D9-6CB0FBB688B8}" destId="{5FE81060-859E-49F9-9054-F4338AC230AA}" srcOrd="1" destOrd="0" presId="urn:microsoft.com/office/officeart/2005/8/layout/orgChart1"/>
    <dgm:cxn modelId="{AC7172DC-0803-4503-B7E0-5600F0ABEACA}" type="presOf" srcId="{5B27F0F1-0B46-4A42-87D9-6CB0FBB688B8}" destId="{51BC1C14-AA6B-4087-BB39-FFE0740B7842}" srcOrd="0" destOrd="0" presId="urn:microsoft.com/office/officeart/2005/8/layout/orgChart1"/>
    <dgm:cxn modelId="{0C9A7BC9-77D3-4F8F-88F4-4A2485CF855A}" type="presOf" srcId="{7581B468-6AE0-47FA-A475-080700DC43E6}" destId="{143E9C03-D94A-476C-8303-0F6A3771BA46}" srcOrd="1" destOrd="0" presId="urn:microsoft.com/office/officeart/2005/8/layout/orgChart1"/>
    <dgm:cxn modelId="{280D7F6C-EEC9-48BA-8904-0AB42EF53F98}" srcId="{5B27F0F1-0B46-4A42-87D9-6CB0FBB688B8}" destId="{7581B468-6AE0-47FA-A475-080700DC43E6}" srcOrd="0" destOrd="0" parTransId="{6DB90D5B-B8F0-442E-86CE-09B08C738587}" sibTransId="{225585B0-A009-4D32-BAB3-F308298CD56A}"/>
    <dgm:cxn modelId="{66A7440D-3FE2-4D62-9428-3C0EDF4D2701}" srcId="{8D45DFD4-E4F7-4964-86EC-573774BDD370}" destId="{5B27F0F1-0B46-4A42-87D9-6CB0FBB688B8}" srcOrd="1" destOrd="0" parTransId="{F0990A45-9301-4429-A00B-C612DE421207}" sibTransId="{C9602830-D553-40B3-AACA-AE9B5BD5FA44}"/>
    <dgm:cxn modelId="{ECAD2014-94AB-456E-80EA-36AB7A3FF019}" type="presOf" srcId="{8D45DFD4-E4F7-4964-86EC-573774BDD370}" destId="{83A594FE-FA02-4AEB-BA63-FFCAA189C202}" srcOrd="1" destOrd="0" presId="urn:microsoft.com/office/officeart/2005/8/layout/orgChart1"/>
    <dgm:cxn modelId="{BEC0FBAD-96CE-41EE-88A9-77BF7B421325}" srcId="{48FFCA29-B8ED-4940-A63E-A54EC3C94823}" destId="{8D45DFD4-E4F7-4964-86EC-573774BDD370}" srcOrd="0" destOrd="0" parTransId="{680AB45F-2C80-40DF-97EA-085B80473248}" sibTransId="{4EA0927E-64A6-4D47-ACF1-EAEEBA7B9FBE}"/>
    <dgm:cxn modelId="{00C13E94-A6AD-4071-BF33-F330F3EECA7A}" type="presOf" srcId="{42641A8C-1FE2-438D-A5A7-4B773D17D171}" destId="{2F521B6F-F5FC-47D3-9155-DFB93CC4735A}" srcOrd="1" destOrd="0" presId="urn:microsoft.com/office/officeart/2005/8/layout/orgChart1"/>
    <dgm:cxn modelId="{313D87B2-E78F-44B5-930C-8FBA651EC192}" srcId="{5B27F0F1-0B46-4A42-87D9-6CB0FBB688B8}" destId="{539F484A-8327-46DA-9288-4F1BDDE5E22B}" srcOrd="1" destOrd="0" parTransId="{8F3286B1-3D0C-415F-9FB5-95FEEA657CFC}" sibTransId="{A3E7872E-74E9-49FF-A0BC-8679C547987C}"/>
    <dgm:cxn modelId="{61D57273-6672-4A88-AE97-2CA21320AC60}" srcId="{8D45DFD4-E4F7-4964-86EC-573774BDD370}" destId="{42641A8C-1FE2-438D-A5A7-4B773D17D171}" srcOrd="0" destOrd="0" parTransId="{4B6E7B79-63FD-4C97-A51C-440C5FEAFF94}" sibTransId="{19938E4E-7F44-445D-84CD-82033B720FA3}"/>
    <dgm:cxn modelId="{F9CA8DB6-6941-41E6-B798-3E192F7C57BC}" type="presOf" srcId="{6DB90D5B-B8F0-442E-86CE-09B08C738587}" destId="{016EAC7C-A497-461D-9460-6243C01ED576}" srcOrd="0" destOrd="0" presId="urn:microsoft.com/office/officeart/2005/8/layout/orgChart1"/>
    <dgm:cxn modelId="{C790B222-E898-47C0-9711-591B3432F366}" type="presOf" srcId="{F0990A45-9301-4429-A00B-C612DE421207}" destId="{0ED4651A-534B-4801-95D8-34A145ADAE74}" srcOrd="0" destOrd="0" presId="urn:microsoft.com/office/officeart/2005/8/layout/orgChart1"/>
    <dgm:cxn modelId="{9176C3F2-BADA-4A6A-AAA7-3454DD12BE48}" type="presOf" srcId="{539F484A-8327-46DA-9288-4F1BDDE5E22B}" destId="{E87A7905-F1D5-4C83-B18A-4E3F55569AF2}" srcOrd="0" destOrd="0" presId="urn:microsoft.com/office/officeart/2005/8/layout/orgChart1"/>
    <dgm:cxn modelId="{FE5FD711-082E-464C-9FEF-8F0C9895D366}" type="presOf" srcId="{48FFCA29-B8ED-4940-A63E-A54EC3C94823}" destId="{6C67628C-4016-4A13-A6A5-7E68AE41EA56}" srcOrd="0" destOrd="0" presId="urn:microsoft.com/office/officeart/2005/8/layout/orgChart1"/>
    <dgm:cxn modelId="{5CE1AB39-7EF6-49C6-A726-B978F64E7A95}" type="presParOf" srcId="{6C67628C-4016-4A13-A6A5-7E68AE41EA56}" destId="{8AE3F56A-9E57-4500-92CC-A0346A2070D4}" srcOrd="0" destOrd="0" presId="urn:microsoft.com/office/officeart/2005/8/layout/orgChart1"/>
    <dgm:cxn modelId="{C8489D4D-E1D6-4D64-B84B-C6C0CC1D778C}" type="presParOf" srcId="{8AE3F56A-9E57-4500-92CC-A0346A2070D4}" destId="{5BE3EF57-3C80-43E3-985A-67FD2EE6D1B1}" srcOrd="0" destOrd="0" presId="urn:microsoft.com/office/officeart/2005/8/layout/orgChart1"/>
    <dgm:cxn modelId="{F72BFCCA-3CF4-4C3D-9A7B-A5296A7BBB33}" type="presParOf" srcId="{5BE3EF57-3C80-43E3-985A-67FD2EE6D1B1}" destId="{305D6556-141B-4C98-A503-777D7F0D00DC}" srcOrd="0" destOrd="0" presId="urn:microsoft.com/office/officeart/2005/8/layout/orgChart1"/>
    <dgm:cxn modelId="{A25355EA-6151-42A9-AF5C-10B3E028DA4A}" type="presParOf" srcId="{5BE3EF57-3C80-43E3-985A-67FD2EE6D1B1}" destId="{83A594FE-FA02-4AEB-BA63-FFCAA189C202}" srcOrd="1" destOrd="0" presId="urn:microsoft.com/office/officeart/2005/8/layout/orgChart1"/>
    <dgm:cxn modelId="{C6B2C9FA-E0D3-4B34-9E6A-732CEA44DFC6}" type="presParOf" srcId="{8AE3F56A-9E57-4500-92CC-A0346A2070D4}" destId="{8FEB005E-8633-4387-9491-27AF60A8FC6C}" srcOrd="1" destOrd="0" presId="urn:microsoft.com/office/officeart/2005/8/layout/orgChart1"/>
    <dgm:cxn modelId="{2D5C05D6-5DAC-4A91-B1C6-D2F054CA3AE0}" type="presParOf" srcId="{8FEB005E-8633-4387-9491-27AF60A8FC6C}" destId="{1B9ADD28-AF06-4AFE-A53B-15AF9E0A73D7}" srcOrd="0" destOrd="0" presId="urn:microsoft.com/office/officeart/2005/8/layout/orgChart1"/>
    <dgm:cxn modelId="{2B1C3A4C-8E70-4D3D-8CBC-1EF902020084}" type="presParOf" srcId="{8FEB005E-8633-4387-9491-27AF60A8FC6C}" destId="{31219CE2-A656-44ED-BEFA-65B9BFDE5C08}" srcOrd="1" destOrd="0" presId="urn:microsoft.com/office/officeart/2005/8/layout/orgChart1"/>
    <dgm:cxn modelId="{822F3726-5037-45DF-96FA-C332B3FD948F}" type="presParOf" srcId="{31219CE2-A656-44ED-BEFA-65B9BFDE5C08}" destId="{0E558B47-4A1E-4E5C-8D09-EE47FE6148AE}" srcOrd="0" destOrd="0" presId="urn:microsoft.com/office/officeart/2005/8/layout/orgChart1"/>
    <dgm:cxn modelId="{93328453-CE54-42D8-A3AB-4344FF83E6AD}" type="presParOf" srcId="{0E558B47-4A1E-4E5C-8D09-EE47FE6148AE}" destId="{B78525AB-25CB-4ED4-BE1D-0D7834980043}" srcOrd="0" destOrd="0" presId="urn:microsoft.com/office/officeart/2005/8/layout/orgChart1"/>
    <dgm:cxn modelId="{503314F4-AE5B-4FCB-87E6-1E7F739D7E7E}" type="presParOf" srcId="{0E558B47-4A1E-4E5C-8D09-EE47FE6148AE}" destId="{2F521B6F-F5FC-47D3-9155-DFB93CC4735A}" srcOrd="1" destOrd="0" presId="urn:microsoft.com/office/officeart/2005/8/layout/orgChart1"/>
    <dgm:cxn modelId="{931DA821-E25C-4105-8A37-0A85BAEE2285}" type="presParOf" srcId="{31219CE2-A656-44ED-BEFA-65B9BFDE5C08}" destId="{B5C3065A-BC77-4138-BDDD-832983DC7025}" srcOrd="1" destOrd="0" presId="urn:microsoft.com/office/officeart/2005/8/layout/orgChart1"/>
    <dgm:cxn modelId="{92424BF4-5FA0-4368-8298-47A1B1E5BBED}" type="presParOf" srcId="{31219CE2-A656-44ED-BEFA-65B9BFDE5C08}" destId="{D0E8699C-E2CE-4932-B289-273891B11729}" srcOrd="2" destOrd="0" presId="urn:microsoft.com/office/officeart/2005/8/layout/orgChart1"/>
    <dgm:cxn modelId="{5769C969-CFEE-4BA3-A048-571FCE9EA2BA}" type="presParOf" srcId="{8FEB005E-8633-4387-9491-27AF60A8FC6C}" destId="{0ED4651A-534B-4801-95D8-34A145ADAE74}" srcOrd="2" destOrd="0" presId="urn:microsoft.com/office/officeart/2005/8/layout/orgChart1"/>
    <dgm:cxn modelId="{22BA3DCE-F464-4D1A-B1AA-658EC3935CD5}" type="presParOf" srcId="{8FEB005E-8633-4387-9491-27AF60A8FC6C}" destId="{3BAB221B-7DE4-46AF-9B65-D845BCAC103E}" srcOrd="3" destOrd="0" presId="urn:microsoft.com/office/officeart/2005/8/layout/orgChart1"/>
    <dgm:cxn modelId="{338B6AD9-845D-4AEC-8171-6FA804F2EC32}" type="presParOf" srcId="{3BAB221B-7DE4-46AF-9B65-D845BCAC103E}" destId="{E57B88C5-A784-4F36-986E-3A1C8A17C287}" srcOrd="0" destOrd="0" presId="urn:microsoft.com/office/officeart/2005/8/layout/orgChart1"/>
    <dgm:cxn modelId="{5331694A-2DAC-4067-9C67-ABF5A4681403}" type="presParOf" srcId="{E57B88C5-A784-4F36-986E-3A1C8A17C287}" destId="{51BC1C14-AA6B-4087-BB39-FFE0740B7842}" srcOrd="0" destOrd="0" presId="urn:microsoft.com/office/officeart/2005/8/layout/orgChart1"/>
    <dgm:cxn modelId="{1139D462-7109-426E-B326-46CA60FB342D}" type="presParOf" srcId="{E57B88C5-A784-4F36-986E-3A1C8A17C287}" destId="{5FE81060-859E-49F9-9054-F4338AC230AA}" srcOrd="1" destOrd="0" presId="urn:microsoft.com/office/officeart/2005/8/layout/orgChart1"/>
    <dgm:cxn modelId="{865451F6-A493-40E8-A545-41DBB62C3709}" type="presParOf" srcId="{3BAB221B-7DE4-46AF-9B65-D845BCAC103E}" destId="{5BA07667-B666-45E6-9CB0-156BAD40F01F}" srcOrd="1" destOrd="0" presId="urn:microsoft.com/office/officeart/2005/8/layout/orgChart1"/>
    <dgm:cxn modelId="{B3003DCF-5B3F-4593-BF1B-98A1CC30626E}" type="presParOf" srcId="{5BA07667-B666-45E6-9CB0-156BAD40F01F}" destId="{016EAC7C-A497-461D-9460-6243C01ED576}" srcOrd="0" destOrd="0" presId="urn:microsoft.com/office/officeart/2005/8/layout/orgChart1"/>
    <dgm:cxn modelId="{65FF8DBA-7A02-40DF-B952-293C15C69B77}" type="presParOf" srcId="{5BA07667-B666-45E6-9CB0-156BAD40F01F}" destId="{B21A4A5B-A657-40CD-996E-3DE3706EF3F4}" srcOrd="1" destOrd="0" presId="urn:microsoft.com/office/officeart/2005/8/layout/orgChart1"/>
    <dgm:cxn modelId="{D97D1652-5B8F-4D53-AF8D-E01BC65E6AAE}" type="presParOf" srcId="{B21A4A5B-A657-40CD-996E-3DE3706EF3F4}" destId="{CB1D32D0-6D64-419D-A3D0-D8F7892FDACE}" srcOrd="0" destOrd="0" presId="urn:microsoft.com/office/officeart/2005/8/layout/orgChart1"/>
    <dgm:cxn modelId="{4FC4F9A9-F3BD-4F09-A5CB-22B5D357777D}" type="presParOf" srcId="{CB1D32D0-6D64-419D-A3D0-D8F7892FDACE}" destId="{2DF37157-A904-48D9-838F-631318DE4A97}" srcOrd="0" destOrd="0" presId="urn:microsoft.com/office/officeart/2005/8/layout/orgChart1"/>
    <dgm:cxn modelId="{27EFC3FB-0F87-4881-B527-7C95B5ECA902}" type="presParOf" srcId="{CB1D32D0-6D64-419D-A3D0-D8F7892FDACE}" destId="{143E9C03-D94A-476C-8303-0F6A3771BA46}" srcOrd="1" destOrd="0" presId="urn:microsoft.com/office/officeart/2005/8/layout/orgChart1"/>
    <dgm:cxn modelId="{9950DF57-972C-4B4B-B8DF-01010D20E329}" type="presParOf" srcId="{B21A4A5B-A657-40CD-996E-3DE3706EF3F4}" destId="{3E830155-E6B0-41A0-AEEE-7066C07C3C17}" srcOrd="1" destOrd="0" presId="urn:microsoft.com/office/officeart/2005/8/layout/orgChart1"/>
    <dgm:cxn modelId="{7645459E-0335-404F-962B-B00323E77FDD}" type="presParOf" srcId="{B21A4A5B-A657-40CD-996E-3DE3706EF3F4}" destId="{5651D127-68B6-4F65-8ABF-0D7BC6D3D336}" srcOrd="2" destOrd="0" presId="urn:microsoft.com/office/officeart/2005/8/layout/orgChart1"/>
    <dgm:cxn modelId="{E7127B4C-9B01-458D-9401-F350FE398302}" type="presParOf" srcId="{5BA07667-B666-45E6-9CB0-156BAD40F01F}" destId="{095066E3-D556-4931-AA6C-D709D54BFF6D}" srcOrd="2" destOrd="0" presId="urn:microsoft.com/office/officeart/2005/8/layout/orgChart1"/>
    <dgm:cxn modelId="{B0EA2423-78D1-4C59-8A7B-F532B9B067F2}" type="presParOf" srcId="{5BA07667-B666-45E6-9CB0-156BAD40F01F}" destId="{2FBF9827-1FB4-4A19-A74F-D06F4E627C61}" srcOrd="3" destOrd="0" presId="urn:microsoft.com/office/officeart/2005/8/layout/orgChart1"/>
    <dgm:cxn modelId="{A2C4DDFC-5140-41A3-A60C-302613C232E1}" type="presParOf" srcId="{2FBF9827-1FB4-4A19-A74F-D06F4E627C61}" destId="{D5B3C0F4-9B72-4773-8D36-CB52B7EFCA15}" srcOrd="0" destOrd="0" presId="urn:microsoft.com/office/officeart/2005/8/layout/orgChart1"/>
    <dgm:cxn modelId="{5140708C-8517-45B8-B6F6-D45BDA153D19}" type="presParOf" srcId="{D5B3C0F4-9B72-4773-8D36-CB52B7EFCA15}" destId="{E87A7905-F1D5-4C83-B18A-4E3F55569AF2}" srcOrd="0" destOrd="0" presId="urn:microsoft.com/office/officeart/2005/8/layout/orgChart1"/>
    <dgm:cxn modelId="{947C65F5-CB1C-41A3-B1FB-CECB52C012B2}" type="presParOf" srcId="{D5B3C0F4-9B72-4773-8D36-CB52B7EFCA15}" destId="{98917FA2-2536-49C4-B17F-8E5F8133D888}" srcOrd="1" destOrd="0" presId="urn:microsoft.com/office/officeart/2005/8/layout/orgChart1"/>
    <dgm:cxn modelId="{A8690A06-98AE-4312-9A44-B79E2575B847}" type="presParOf" srcId="{2FBF9827-1FB4-4A19-A74F-D06F4E627C61}" destId="{450D4937-3BE7-4B34-8233-358CA8477AFD}" srcOrd="1" destOrd="0" presId="urn:microsoft.com/office/officeart/2005/8/layout/orgChart1"/>
    <dgm:cxn modelId="{16C6401B-FBFB-41BA-8816-6B5C4F12CDB7}" type="presParOf" srcId="{2FBF9827-1FB4-4A19-A74F-D06F4E627C61}" destId="{CDB93DB3-7EB9-4C16-B99B-54030DF8B400}" srcOrd="2" destOrd="0" presId="urn:microsoft.com/office/officeart/2005/8/layout/orgChart1"/>
    <dgm:cxn modelId="{04374825-30F0-4B42-8B9D-45AD3342BBD1}" type="presParOf" srcId="{3BAB221B-7DE4-46AF-9B65-D845BCAC103E}" destId="{3EDA1C46-21D3-4225-BF45-25238A4E5922}" srcOrd="2" destOrd="0" presId="urn:microsoft.com/office/officeart/2005/8/layout/orgChart1"/>
    <dgm:cxn modelId="{E0CF811A-8C25-48D0-AECD-2DE85886E812}" type="presParOf" srcId="{8AE3F56A-9E57-4500-92CC-A0346A2070D4}" destId="{100F337F-217E-4D88-BF32-D464CAF0059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EBA8CF-71D2-45CE-937D-75DA4A07928E}" type="doc">
      <dgm:prSet loTypeId="urn:microsoft.com/office/officeart/2005/8/layout/chevron2" loCatId="process" qsTypeId="urn:microsoft.com/office/officeart/2005/8/quickstyle/3d2#4" qsCatId="3D" csTypeId="urn:microsoft.com/office/officeart/2005/8/colors/accent3_2" csCatId="accent3" phldr="1"/>
      <dgm:spPr/>
      <dgm:t>
        <a:bodyPr/>
        <a:lstStyle/>
        <a:p>
          <a:endParaRPr lang="en-IN"/>
        </a:p>
      </dgm:t>
    </dgm:pt>
    <dgm:pt modelId="{3FC63A2C-2119-4167-8B7C-5F68254720D3}">
      <dgm:prSet phldrT="[Text]" custT="1"/>
      <dgm:spPr/>
      <dgm:t>
        <a:bodyPr anchor="ctr"/>
        <a:lstStyle/>
        <a:p>
          <a:pPr>
            <a:lnSpc>
              <a:spcPct val="90000"/>
            </a:lnSpc>
          </a:pPr>
          <a:r>
            <a:rPr lang="en-IN" sz="1800" dirty="0">
              <a:latin typeface="Book Antiqua" pitchFamily="18" charset="0"/>
            </a:rPr>
            <a:t>Where periodical return has to be filed – Date when such return is to be filed</a:t>
          </a:r>
        </a:p>
      </dgm:t>
    </dgm:pt>
    <dgm:pt modelId="{9BCB2465-88D5-4E62-8594-ED2E82F6F853}" type="parTrans" cxnId="{66981CC0-E102-4E6C-A4FB-CC3F838E3AE1}">
      <dgm:prSet/>
      <dgm:spPr/>
      <dgm:t>
        <a:bodyPr/>
        <a:lstStyle/>
        <a:p>
          <a:endParaRPr lang="en-IN"/>
        </a:p>
      </dgm:t>
    </dgm:pt>
    <dgm:pt modelId="{83CAD835-E84A-4D30-9914-974F17735612}" type="sibTrans" cxnId="{66981CC0-E102-4E6C-A4FB-CC3F838E3AE1}">
      <dgm:prSet/>
      <dgm:spPr/>
      <dgm:t>
        <a:bodyPr/>
        <a:lstStyle/>
        <a:p>
          <a:endParaRPr lang="en-IN"/>
        </a:p>
      </dgm:t>
    </dgm:pt>
    <dgm:pt modelId="{7F3D9ABD-A558-4C52-9E51-73EB1BB530E1}">
      <dgm:prSet phldrT="[Text]" custT="1"/>
      <dgm:spPr/>
      <dgm:t>
        <a:bodyPr anchor="ctr"/>
        <a:lstStyle/>
        <a:p>
          <a:pPr>
            <a:lnSpc>
              <a:spcPct val="100000"/>
            </a:lnSpc>
          </a:pPr>
          <a:r>
            <a:rPr lang="en-IN" sz="1800" dirty="0">
              <a:latin typeface="Book Antiqua" pitchFamily="18" charset="0"/>
            </a:rPr>
            <a:t>In any other case – Date on which CGST/SGST paid</a:t>
          </a:r>
        </a:p>
      </dgm:t>
    </dgm:pt>
    <dgm:pt modelId="{05578265-BA38-4205-8009-2B0482DAB4B5}" type="parTrans" cxnId="{35EF3CB2-9F1C-404D-906C-CCF00181C948}">
      <dgm:prSet/>
      <dgm:spPr/>
      <dgm:t>
        <a:bodyPr/>
        <a:lstStyle/>
        <a:p>
          <a:endParaRPr lang="en-IN"/>
        </a:p>
      </dgm:t>
    </dgm:pt>
    <dgm:pt modelId="{EB320E2A-1AE5-4DCE-B80E-C65522861005}" type="sibTrans" cxnId="{35EF3CB2-9F1C-404D-906C-CCF00181C948}">
      <dgm:prSet/>
      <dgm:spPr/>
      <dgm:t>
        <a:bodyPr/>
        <a:lstStyle/>
        <a:p>
          <a:endParaRPr lang="en-IN"/>
        </a:p>
      </dgm:t>
    </dgm:pt>
    <dgm:pt modelId="{B84CA850-2EB5-4C38-BE66-27612AA39F84}">
      <dgm:prSet phldrT="[Text]" custT="1"/>
      <dgm:spPr/>
      <dgm:t>
        <a:bodyPr anchor="ctr"/>
        <a:lstStyle/>
        <a:p>
          <a:r>
            <a:rPr lang="en-IN" sz="1800" dirty="0">
              <a:latin typeface="Book Antiqua" pitchFamily="18" charset="0"/>
            </a:rPr>
            <a:t>If Supply identifiable at that point – Date of Issue</a:t>
          </a:r>
        </a:p>
      </dgm:t>
    </dgm:pt>
    <dgm:pt modelId="{105E2C62-DA79-4ADC-A0A3-7E25E9E10C45}" type="parTrans" cxnId="{F91681E9-5151-471D-B8BE-F2E8F71DB813}">
      <dgm:prSet/>
      <dgm:spPr/>
      <dgm:t>
        <a:bodyPr/>
        <a:lstStyle/>
        <a:p>
          <a:endParaRPr lang="en-IN"/>
        </a:p>
      </dgm:t>
    </dgm:pt>
    <dgm:pt modelId="{3AFFA7BF-1B45-46A0-A1E4-8D7C9A513927}" type="sibTrans" cxnId="{F91681E9-5151-471D-B8BE-F2E8F71DB813}">
      <dgm:prSet/>
      <dgm:spPr/>
      <dgm:t>
        <a:bodyPr/>
        <a:lstStyle/>
        <a:p>
          <a:endParaRPr lang="en-IN"/>
        </a:p>
      </dgm:t>
    </dgm:pt>
    <dgm:pt modelId="{A6F63E6F-D6DC-4B6B-A970-8D3A0FD61A16}">
      <dgm:prSet phldrT="[Text]" custT="1"/>
      <dgm:spPr/>
      <dgm:t>
        <a:bodyPr anchor="ctr"/>
        <a:lstStyle/>
        <a:p>
          <a:r>
            <a:rPr lang="en-IN" sz="1800" dirty="0">
              <a:latin typeface="Book Antiqua" pitchFamily="18" charset="0"/>
            </a:rPr>
            <a:t>In other cases – Date of redemption</a:t>
          </a:r>
        </a:p>
      </dgm:t>
    </dgm:pt>
    <dgm:pt modelId="{101DAFB7-E626-48A1-808E-9533BE14F383}" type="parTrans" cxnId="{68039BB7-E2B2-483C-A702-304E80C48805}">
      <dgm:prSet/>
      <dgm:spPr/>
      <dgm:t>
        <a:bodyPr/>
        <a:lstStyle/>
        <a:p>
          <a:endParaRPr lang="en-IN"/>
        </a:p>
      </dgm:t>
    </dgm:pt>
    <dgm:pt modelId="{B8C955FB-1144-44B6-A577-95C8776DE741}" type="sibTrans" cxnId="{68039BB7-E2B2-483C-A702-304E80C48805}">
      <dgm:prSet/>
      <dgm:spPr/>
      <dgm:t>
        <a:bodyPr/>
        <a:lstStyle/>
        <a:p>
          <a:endParaRPr lang="en-IN"/>
        </a:p>
      </dgm:t>
    </dgm:pt>
    <dgm:pt modelId="{A7E73429-658E-4249-AA50-6BD554C3B262}">
      <dgm:prSet phldrT="[Text]" custT="1"/>
      <dgm:spPr/>
      <dgm:t>
        <a:bodyPr/>
        <a:lstStyle/>
        <a:p>
          <a:r>
            <a:rPr lang="en-IN" sz="2000" dirty="0">
              <a:latin typeface="Book Antiqua" pitchFamily="18" charset="0"/>
            </a:rPr>
            <a:t>Other than above 3          (5)</a:t>
          </a:r>
        </a:p>
      </dgm:t>
    </dgm:pt>
    <dgm:pt modelId="{2718189F-C8E8-4CCC-A08B-7404F8C7AEF0}" type="parTrans" cxnId="{0A030660-9C07-44A1-B753-8950D58D3146}">
      <dgm:prSet/>
      <dgm:spPr/>
      <dgm:t>
        <a:bodyPr/>
        <a:lstStyle/>
        <a:p>
          <a:endParaRPr lang="en-IN"/>
        </a:p>
      </dgm:t>
    </dgm:pt>
    <dgm:pt modelId="{CB210B4B-811D-4779-84CF-DB05B4065A8A}" type="sibTrans" cxnId="{0A030660-9C07-44A1-B753-8950D58D3146}">
      <dgm:prSet/>
      <dgm:spPr/>
      <dgm:t>
        <a:bodyPr/>
        <a:lstStyle/>
        <a:p>
          <a:endParaRPr lang="en-IN"/>
        </a:p>
      </dgm:t>
    </dgm:pt>
    <dgm:pt modelId="{8FFE84EE-F9C0-4C3D-809C-64CAA53C592B}">
      <dgm:prSet phldrT="[Text]" custT="1"/>
      <dgm:spPr/>
      <dgm:t>
        <a:bodyPr/>
        <a:lstStyle/>
        <a:p>
          <a:pPr algn="ctr"/>
          <a:r>
            <a:rPr lang="en-IN" sz="2000" dirty="0">
              <a:latin typeface="Book Antiqua" pitchFamily="18" charset="0"/>
            </a:rPr>
            <a:t>Vouchers       (4)</a:t>
          </a:r>
          <a:endParaRPr lang="en-IN" sz="1800" dirty="0">
            <a:latin typeface="Book Antiqua" pitchFamily="18" charset="0"/>
          </a:endParaRPr>
        </a:p>
      </dgm:t>
    </dgm:pt>
    <dgm:pt modelId="{20064730-C2FA-4FBE-B1A4-DDFE6E4F71AC}" type="parTrans" cxnId="{34BB4603-2853-465C-AA8D-F897E2AD1754}">
      <dgm:prSet/>
      <dgm:spPr/>
      <dgm:t>
        <a:bodyPr/>
        <a:lstStyle/>
        <a:p>
          <a:endParaRPr lang="en-IN"/>
        </a:p>
      </dgm:t>
    </dgm:pt>
    <dgm:pt modelId="{E61809C5-3532-4521-8E3C-450479DC71E5}" type="sibTrans" cxnId="{34BB4603-2853-465C-AA8D-F897E2AD1754}">
      <dgm:prSet/>
      <dgm:spPr/>
      <dgm:t>
        <a:bodyPr/>
        <a:lstStyle/>
        <a:p>
          <a:endParaRPr lang="en-IN"/>
        </a:p>
      </dgm:t>
    </dgm:pt>
    <dgm:pt modelId="{DA64FF03-C8FF-4FCF-8275-F2CCBB357AE6}" type="pres">
      <dgm:prSet presAssocID="{67EBA8CF-71D2-45CE-937D-75DA4A07928E}" presName="linearFlow" presStyleCnt="0">
        <dgm:presLayoutVars>
          <dgm:dir/>
          <dgm:animLvl val="lvl"/>
          <dgm:resizeHandles val="exact"/>
        </dgm:presLayoutVars>
      </dgm:prSet>
      <dgm:spPr/>
      <dgm:t>
        <a:bodyPr/>
        <a:lstStyle/>
        <a:p>
          <a:endParaRPr lang="en-US"/>
        </a:p>
      </dgm:t>
    </dgm:pt>
    <dgm:pt modelId="{F7307781-13A6-4FCA-A12B-8BA065F7C67F}" type="pres">
      <dgm:prSet presAssocID="{8FFE84EE-F9C0-4C3D-809C-64CAA53C592B}" presName="composite" presStyleCnt="0"/>
      <dgm:spPr/>
    </dgm:pt>
    <dgm:pt modelId="{7A122247-CA58-4016-B620-682685992D79}" type="pres">
      <dgm:prSet presAssocID="{8FFE84EE-F9C0-4C3D-809C-64CAA53C592B}" presName="parentText" presStyleLbl="alignNode1" presStyleIdx="0" presStyleCnt="2">
        <dgm:presLayoutVars>
          <dgm:chMax val="1"/>
          <dgm:bulletEnabled val="1"/>
        </dgm:presLayoutVars>
      </dgm:prSet>
      <dgm:spPr/>
      <dgm:t>
        <a:bodyPr/>
        <a:lstStyle/>
        <a:p>
          <a:endParaRPr lang="en-US"/>
        </a:p>
      </dgm:t>
    </dgm:pt>
    <dgm:pt modelId="{60E2885D-011F-4BF6-BC94-D446FCC98BD9}" type="pres">
      <dgm:prSet presAssocID="{8FFE84EE-F9C0-4C3D-809C-64CAA53C592B}" presName="descendantText" presStyleLbl="alignAcc1" presStyleIdx="0" presStyleCnt="2">
        <dgm:presLayoutVars>
          <dgm:bulletEnabled val="1"/>
        </dgm:presLayoutVars>
      </dgm:prSet>
      <dgm:spPr/>
      <dgm:t>
        <a:bodyPr/>
        <a:lstStyle/>
        <a:p>
          <a:endParaRPr lang="en-US"/>
        </a:p>
      </dgm:t>
    </dgm:pt>
    <dgm:pt modelId="{3C99AEEF-D9DC-4E57-9CF2-FC0DCA73732A}" type="pres">
      <dgm:prSet presAssocID="{E61809C5-3532-4521-8E3C-450479DC71E5}" presName="sp" presStyleCnt="0"/>
      <dgm:spPr/>
    </dgm:pt>
    <dgm:pt modelId="{91D50055-3301-4083-B97C-555BD2671F26}" type="pres">
      <dgm:prSet presAssocID="{A7E73429-658E-4249-AA50-6BD554C3B262}" presName="composite" presStyleCnt="0"/>
      <dgm:spPr/>
    </dgm:pt>
    <dgm:pt modelId="{A79924B2-0433-420A-96B2-53BA8F507282}" type="pres">
      <dgm:prSet presAssocID="{A7E73429-658E-4249-AA50-6BD554C3B262}" presName="parentText" presStyleLbl="alignNode1" presStyleIdx="1" presStyleCnt="2">
        <dgm:presLayoutVars>
          <dgm:chMax val="1"/>
          <dgm:bulletEnabled val="1"/>
        </dgm:presLayoutVars>
      </dgm:prSet>
      <dgm:spPr/>
      <dgm:t>
        <a:bodyPr/>
        <a:lstStyle/>
        <a:p>
          <a:endParaRPr lang="en-US"/>
        </a:p>
      </dgm:t>
    </dgm:pt>
    <dgm:pt modelId="{64D40E9D-153A-4A88-8D28-2CEBDA6EA4D2}" type="pres">
      <dgm:prSet presAssocID="{A7E73429-658E-4249-AA50-6BD554C3B262}" presName="descendantText" presStyleLbl="alignAcc1" presStyleIdx="1" presStyleCnt="2">
        <dgm:presLayoutVars>
          <dgm:bulletEnabled val="1"/>
        </dgm:presLayoutVars>
      </dgm:prSet>
      <dgm:spPr/>
      <dgm:t>
        <a:bodyPr/>
        <a:lstStyle/>
        <a:p>
          <a:endParaRPr lang="en-US"/>
        </a:p>
      </dgm:t>
    </dgm:pt>
  </dgm:ptLst>
  <dgm:cxnLst>
    <dgm:cxn modelId="{08973030-AB21-4ED2-BAC8-CB3B0900BC36}" type="presOf" srcId="{A7E73429-658E-4249-AA50-6BD554C3B262}" destId="{A79924B2-0433-420A-96B2-53BA8F507282}" srcOrd="0" destOrd="0" presId="urn:microsoft.com/office/officeart/2005/8/layout/chevron2"/>
    <dgm:cxn modelId="{34BB4603-2853-465C-AA8D-F897E2AD1754}" srcId="{67EBA8CF-71D2-45CE-937D-75DA4A07928E}" destId="{8FFE84EE-F9C0-4C3D-809C-64CAA53C592B}" srcOrd="0" destOrd="0" parTransId="{20064730-C2FA-4FBE-B1A4-DDFE6E4F71AC}" sibTransId="{E61809C5-3532-4521-8E3C-450479DC71E5}"/>
    <dgm:cxn modelId="{66981CC0-E102-4E6C-A4FB-CC3F838E3AE1}" srcId="{A7E73429-658E-4249-AA50-6BD554C3B262}" destId="{3FC63A2C-2119-4167-8B7C-5F68254720D3}" srcOrd="0" destOrd="0" parTransId="{9BCB2465-88D5-4E62-8594-ED2E82F6F853}" sibTransId="{83CAD835-E84A-4D30-9914-974F17735612}"/>
    <dgm:cxn modelId="{56EE6C43-B143-4092-A0A3-EE4CD014F141}" type="presOf" srcId="{A6F63E6F-D6DC-4B6B-A970-8D3A0FD61A16}" destId="{60E2885D-011F-4BF6-BC94-D446FCC98BD9}" srcOrd="0" destOrd="1" presId="urn:microsoft.com/office/officeart/2005/8/layout/chevron2"/>
    <dgm:cxn modelId="{850DA80A-F9CA-457F-9A43-6FAF9059A346}" type="presOf" srcId="{7F3D9ABD-A558-4C52-9E51-73EB1BB530E1}" destId="{64D40E9D-153A-4A88-8D28-2CEBDA6EA4D2}" srcOrd="0" destOrd="1" presId="urn:microsoft.com/office/officeart/2005/8/layout/chevron2"/>
    <dgm:cxn modelId="{92CB210A-99F4-4E52-95E9-27876BB86255}" type="presOf" srcId="{67EBA8CF-71D2-45CE-937D-75DA4A07928E}" destId="{DA64FF03-C8FF-4FCF-8275-F2CCBB357AE6}" srcOrd="0" destOrd="0" presId="urn:microsoft.com/office/officeart/2005/8/layout/chevron2"/>
    <dgm:cxn modelId="{AF0DDC29-8DE1-4311-A39E-C2B0C4D1CCBE}" type="presOf" srcId="{B84CA850-2EB5-4C38-BE66-27612AA39F84}" destId="{60E2885D-011F-4BF6-BC94-D446FCC98BD9}" srcOrd="0" destOrd="0" presId="urn:microsoft.com/office/officeart/2005/8/layout/chevron2"/>
    <dgm:cxn modelId="{35EF3CB2-9F1C-404D-906C-CCF00181C948}" srcId="{A7E73429-658E-4249-AA50-6BD554C3B262}" destId="{7F3D9ABD-A558-4C52-9E51-73EB1BB530E1}" srcOrd="1" destOrd="0" parTransId="{05578265-BA38-4205-8009-2B0482DAB4B5}" sibTransId="{EB320E2A-1AE5-4DCE-B80E-C65522861005}"/>
    <dgm:cxn modelId="{41F62B39-7B49-4ECC-9E84-C9B76E0013A2}" type="presOf" srcId="{8FFE84EE-F9C0-4C3D-809C-64CAA53C592B}" destId="{7A122247-CA58-4016-B620-682685992D79}" srcOrd="0" destOrd="0" presId="urn:microsoft.com/office/officeart/2005/8/layout/chevron2"/>
    <dgm:cxn modelId="{F91681E9-5151-471D-B8BE-F2E8F71DB813}" srcId="{8FFE84EE-F9C0-4C3D-809C-64CAA53C592B}" destId="{B84CA850-2EB5-4C38-BE66-27612AA39F84}" srcOrd="0" destOrd="0" parTransId="{105E2C62-DA79-4ADC-A0A3-7E25E9E10C45}" sibTransId="{3AFFA7BF-1B45-46A0-A1E4-8D7C9A513927}"/>
    <dgm:cxn modelId="{0A030660-9C07-44A1-B753-8950D58D3146}" srcId="{67EBA8CF-71D2-45CE-937D-75DA4A07928E}" destId="{A7E73429-658E-4249-AA50-6BD554C3B262}" srcOrd="1" destOrd="0" parTransId="{2718189F-C8E8-4CCC-A08B-7404F8C7AEF0}" sibTransId="{CB210B4B-811D-4779-84CF-DB05B4065A8A}"/>
    <dgm:cxn modelId="{8E3019A9-11AD-4F3B-815A-9B26B64B7016}" type="presOf" srcId="{3FC63A2C-2119-4167-8B7C-5F68254720D3}" destId="{64D40E9D-153A-4A88-8D28-2CEBDA6EA4D2}" srcOrd="0" destOrd="0" presId="urn:microsoft.com/office/officeart/2005/8/layout/chevron2"/>
    <dgm:cxn modelId="{68039BB7-E2B2-483C-A702-304E80C48805}" srcId="{8FFE84EE-F9C0-4C3D-809C-64CAA53C592B}" destId="{A6F63E6F-D6DC-4B6B-A970-8D3A0FD61A16}" srcOrd="1" destOrd="0" parTransId="{101DAFB7-E626-48A1-808E-9533BE14F383}" sibTransId="{B8C955FB-1144-44B6-A577-95C8776DE741}"/>
    <dgm:cxn modelId="{A801D6CD-0674-4792-A46E-B56A18BC2BE8}" type="presParOf" srcId="{DA64FF03-C8FF-4FCF-8275-F2CCBB357AE6}" destId="{F7307781-13A6-4FCA-A12B-8BA065F7C67F}" srcOrd="0" destOrd="0" presId="urn:microsoft.com/office/officeart/2005/8/layout/chevron2"/>
    <dgm:cxn modelId="{6AE6E176-3CB6-4474-85FD-1CF038F39684}" type="presParOf" srcId="{F7307781-13A6-4FCA-A12B-8BA065F7C67F}" destId="{7A122247-CA58-4016-B620-682685992D79}" srcOrd="0" destOrd="0" presId="urn:microsoft.com/office/officeart/2005/8/layout/chevron2"/>
    <dgm:cxn modelId="{0CEE0AB7-AB8B-4143-AC35-4D9C0D78C901}" type="presParOf" srcId="{F7307781-13A6-4FCA-A12B-8BA065F7C67F}" destId="{60E2885D-011F-4BF6-BC94-D446FCC98BD9}" srcOrd="1" destOrd="0" presId="urn:microsoft.com/office/officeart/2005/8/layout/chevron2"/>
    <dgm:cxn modelId="{87242590-532E-474B-BB13-3DC6A8048E58}" type="presParOf" srcId="{DA64FF03-C8FF-4FCF-8275-F2CCBB357AE6}" destId="{3C99AEEF-D9DC-4E57-9CF2-FC0DCA73732A}" srcOrd="1" destOrd="0" presId="urn:microsoft.com/office/officeart/2005/8/layout/chevron2"/>
    <dgm:cxn modelId="{BB1F41E6-041A-4C80-97BF-6CF5056F0C4E}" type="presParOf" srcId="{DA64FF03-C8FF-4FCF-8275-F2CCBB357AE6}" destId="{91D50055-3301-4083-B97C-555BD2671F26}" srcOrd="2" destOrd="0" presId="urn:microsoft.com/office/officeart/2005/8/layout/chevron2"/>
    <dgm:cxn modelId="{A9674DF6-2324-40A9-B6EC-5910625D6B9F}" type="presParOf" srcId="{91D50055-3301-4083-B97C-555BD2671F26}" destId="{A79924B2-0433-420A-96B2-53BA8F507282}" srcOrd="0" destOrd="0" presId="urn:microsoft.com/office/officeart/2005/8/layout/chevron2"/>
    <dgm:cxn modelId="{8199A6F2-9B4A-4546-BC26-1DAE0C539B63}" type="presParOf" srcId="{91D50055-3301-4083-B97C-555BD2671F26}" destId="{64D40E9D-153A-4A88-8D28-2CEBDA6EA4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8FFCA29-B8ED-4940-A63E-A54EC3C94823}" type="doc">
      <dgm:prSet loTypeId="urn:microsoft.com/office/officeart/2005/8/layout/hProcess9" loCatId="process" qsTypeId="urn:microsoft.com/office/officeart/2005/8/quickstyle/3d3" qsCatId="3D" csTypeId="urn:microsoft.com/office/officeart/2005/8/colors/accent0_3" csCatId="mainScheme" phldr="1"/>
      <dgm:spPr/>
    </dgm:pt>
    <dgm:pt modelId="{E6FD255E-E25C-4B56-9CB3-52E28091391A}">
      <dgm:prSet phldrT="[Text]" custT="1"/>
      <dgm:spPr/>
      <dgm:t>
        <a:bodyPr anchor="ctr"/>
        <a:lstStyle/>
        <a:p>
          <a:pPr algn="just"/>
          <a:r>
            <a:rPr lang="en-IN" sz="2000" b="1" dirty="0">
              <a:latin typeface="Book Antiqua" pitchFamily="18" charset="0"/>
            </a:rPr>
            <a:t>Invoice Shall be issued before or after the provision of service</a:t>
          </a:r>
        </a:p>
      </dgm:t>
    </dgm:pt>
    <dgm:pt modelId="{9F9755F2-4310-49B2-AABD-8137C743442D}" type="parTrans" cxnId="{747D2043-14CF-4DA8-A336-E2D4EDEA114B}">
      <dgm:prSet/>
      <dgm:spPr/>
      <dgm:t>
        <a:bodyPr/>
        <a:lstStyle/>
        <a:p>
          <a:endParaRPr lang="en-IN"/>
        </a:p>
      </dgm:t>
    </dgm:pt>
    <dgm:pt modelId="{70727AEC-E49B-43D4-8CFF-793180B64673}" type="sibTrans" cxnId="{747D2043-14CF-4DA8-A336-E2D4EDEA114B}">
      <dgm:prSet/>
      <dgm:spPr/>
      <dgm:t>
        <a:bodyPr/>
        <a:lstStyle/>
        <a:p>
          <a:endParaRPr lang="en-IN"/>
        </a:p>
      </dgm:t>
    </dgm:pt>
    <dgm:pt modelId="{5EF4DE29-6DF6-4510-9408-9163D776A7F8}">
      <dgm:prSet phldrT="[Text]" custT="1"/>
      <dgm:spPr/>
      <dgm:t>
        <a:bodyPr anchor="ctr"/>
        <a:lstStyle/>
        <a:p>
          <a:pPr algn="just"/>
          <a:r>
            <a:rPr lang="en-IN" sz="1800" dirty="0">
              <a:latin typeface="Book Antiqua" pitchFamily="18" charset="0"/>
            </a:rPr>
            <a:t>But within prescribed period in this behalf</a:t>
          </a:r>
        </a:p>
      </dgm:t>
    </dgm:pt>
    <dgm:pt modelId="{060DB854-2126-488C-93B9-508B9D0E892B}" type="parTrans" cxnId="{96CC98C3-C74F-46C0-A2FA-8EAD3EE1493B}">
      <dgm:prSet/>
      <dgm:spPr/>
      <dgm:t>
        <a:bodyPr/>
        <a:lstStyle/>
        <a:p>
          <a:endParaRPr lang="en-IN"/>
        </a:p>
      </dgm:t>
    </dgm:pt>
    <dgm:pt modelId="{7AD61824-49B3-40DA-8636-DB8DE5A0571E}" type="sibTrans" cxnId="{96CC98C3-C74F-46C0-A2FA-8EAD3EE1493B}">
      <dgm:prSet/>
      <dgm:spPr/>
      <dgm:t>
        <a:bodyPr/>
        <a:lstStyle/>
        <a:p>
          <a:endParaRPr lang="en-IN"/>
        </a:p>
      </dgm:t>
    </dgm:pt>
    <dgm:pt modelId="{1182758A-F84D-4C59-9A0C-896E38C34F44}">
      <dgm:prSet phldrT="[Text]" custT="1"/>
      <dgm:spPr/>
      <dgm:t>
        <a:bodyPr anchor="ctr"/>
        <a:lstStyle/>
        <a:p>
          <a:pPr algn="just"/>
          <a:r>
            <a:rPr lang="en-IN" sz="1800" dirty="0">
              <a:latin typeface="Book Antiqua" pitchFamily="18" charset="0"/>
            </a:rPr>
            <a:t>CG/SG on recommendation by notification may specify category of services for which any other document issued shall be deemed to be a Tax Invoice</a:t>
          </a:r>
        </a:p>
      </dgm:t>
    </dgm:pt>
    <dgm:pt modelId="{3A6FDC42-08A2-4348-A14E-56F7F553CEA0}" type="parTrans" cxnId="{CE778D98-CD02-46D5-9EDF-3D24A5D8AF51}">
      <dgm:prSet/>
      <dgm:spPr/>
    </dgm:pt>
    <dgm:pt modelId="{84CA60EE-61BD-433F-ADB4-BC6DE52AB3EE}" type="sibTrans" cxnId="{CE778D98-CD02-46D5-9EDF-3D24A5D8AF51}">
      <dgm:prSet/>
      <dgm:spPr/>
    </dgm:pt>
    <dgm:pt modelId="{321B7A7E-C650-440B-BBF6-01B5A1CC0E4A}" type="pres">
      <dgm:prSet presAssocID="{48FFCA29-B8ED-4940-A63E-A54EC3C94823}" presName="CompostProcess" presStyleCnt="0">
        <dgm:presLayoutVars>
          <dgm:dir/>
          <dgm:resizeHandles val="exact"/>
        </dgm:presLayoutVars>
      </dgm:prSet>
      <dgm:spPr/>
    </dgm:pt>
    <dgm:pt modelId="{CC54515D-ADFE-49AA-BDCE-33E7EEE41E25}" type="pres">
      <dgm:prSet presAssocID="{48FFCA29-B8ED-4940-A63E-A54EC3C94823}" presName="arrow" presStyleLbl="bgShp" presStyleIdx="0" presStyleCnt="1"/>
      <dgm:spPr/>
    </dgm:pt>
    <dgm:pt modelId="{F9607C33-00AF-4CDE-B684-286A99E0F613}" type="pres">
      <dgm:prSet presAssocID="{48FFCA29-B8ED-4940-A63E-A54EC3C94823}" presName="linearProcess" presStyleCnt="0"/>
      <dgm:spPr/>
    </dgm:pt>
    <dgm:pt modelId="{0741F36B-40FD-4B8B-BB2E-02A87C3E854D}" type="pres">
      <dgm:prSet presAssocID="{E6FD255E-E25C-4B56-9CB3-52E28091391A}" presName="textNode" presStyleLbl="node1" presStyleIdx="0" presStyleCnt="3">
        <dgm:presLayoutVars>
          <dgm:bulletEnabled val="1"/>
        </dgm:presLayoutVars>
      </dgm:prSet>
      <dgm:spPr/>
      <dgm:t>
        <a:bodyPr/>
        <a:lstStyle/>
        <a:p>
          <a:endParaRPr lang="en-US"/>
        </a:p>
      </dgm:t>
    </dgm:pt>
    <dgm:pt modelId="{C2F0A642-61BA-4118-8112-47F7377E27BE}" type="pres">
      <dgm:prSet presAssocID="{70727AEC-E49B-43D4-8CFF-793180B64673}" presName="sibTrans" presStyleCnt="0"/>
      <dgm:spPr/>
    </dgm:pt>
    <dgm:pt modelId="{3FB680D3-05A2-448B-B87E-EA4C65BDEC4D}" type="pres">
      <dgm:prSet presAssocID="{5EF4DE29-6DF6-4510-9408-9163D776A7F8}" presName="textNode" presStyleLbl="node1" presStyleIdx="1" presStyleCnt="3">
        <dgm:presLayoutVars>
          <dgm:bulletEnabled val="1"/>
        </dgm:presLayoutVars>
      </dgm:prSet>
      <dgm:spPr/>
      <dgm:t>
        <a:bodyPr/>
        <a:lstStyle/>
        <a:p>
          <a:endParaRPr lang="en-US"/>
        </a:p>
      </dgm:t>
    </dgm:pt>
    <dgm:pt modelId="{45225502-FE0A-4837-AA9C-1F8F6115D734}" type="pres">
      <dgm:prSet presAssocID="{7AD61824-49B3-40DA-8636-DB8DE5A0571E}" presName="sibTrans" presStyleCnt="0"/>
      <dgm:spPr/>
    </dgm:pt>
    <dgm:pt modelId="{CF2481C9-E826-4DF8-B370-566A4E32230A}" type="pres">
      <dgm:prSet presAssocID="{1182758A-F84D-4C59-9A0C-896E38C34F44}" presName="textNode" presStyleLbl="node1" presStyleIdx="2" presStyleCnt="3" custScaleY="125000">
        <dgm:presLayoutVars>
          <dgm:bulletEnabled val="1"/>
        </dgm:presLayoutVars>
      </dgm:prSet>
      <dgm:spPr/>
      <dgm:t>
        <a:bodyPr/>
        <a:lstStyle/>
        <a:p>
          <a:endParaRPr lang="en-US"/>
        </a:p>
      </dgm:t>
    </dgm:pt>
  </dgm:ptLst>
  <dgm:cxnLst>
    <dgm:cxn modelId="{914AE85F-D2F1-483A-8030-EBF77C9C001D}" type="presOf" srcId="{E6FD255E-E25C-4B56-9CB3-52E28091391A}" destId="{0741F36B-40FD-4B8B-BB2E-02A87C3E854D}" srcOrd="0" destOrd="0" presId="urn:microsoft.com/office/officeart/2005/8/layout/hProcess9"/>
    <dgm:cxn modelId="{6E8D28E1-B52E-447B-B795-B0DBD1B95006}" type="presOf" srcId="{5EF4DE29-6DF6-4510-9408-9163D776A7F8}" destId="{3FB680D3-05A2-448B-B87E-EA4C65BDEC4D}" srcOrd="0" destOrd="0" presId="urn:microsoft.com/office/officeart/2005/8/layout/hProcess9"/>
    <dgm:cxn modelId="{747D2043-14CF-4DA8-A336-E2D4EDEA114B}" srcId="{48FFCA29-B8ED-4940-A63E-A54EC3C94823}" destId="{E6FD255E-E25C-4B56-9CB3-52E28091391A}" srcOrd="0" destOrd="0" parTransId="{9F9755F2-4310-49B2-AABD-8137C743442D}" sibTransId="{70727AEC-E49B-43D4-8CFF-793180B64673}"/>
    <dgm:cxn modelId="{085411A2-FCEE-4B72-A976-563B02BEB2E2}" type="presOf" srcId="{1182758A-F84D-4C59-9A0C-896E38C34F44}" destId="{CF2481C9-E826-4DF8-B370-566A4E32230A}" srcOrd="0" destOrd="0" presId="urn:microsoft.com/office/officeart/2005/8/layout/hProcess9"/>
    <dgm:cxn modelId="{CE778D98-CD02-46D5-9EDF-3D24A5D8AF51}" srcId="{48FFCA29-B8ED-4940-A63E-A54EC3C94823}" destId="{1182758A-F84D-4C59-9A0C-896E38C34F44}" srcOrd="2" destOrd="0" parTransId="{3A6FDC42-08A2-4348-A14E-56F7F553CEA0}" sibTransId="{84CA60EE-61BD-433F-ADB4-BC6DE52AB3EE}"/>
    <dgm:cxn modelId="{96CC98C3-C74F-46C0-A2FA-8EAD3EE1493B}" srcId="{48FFCA29-B8ED-4940-A63E-A54EC3C94823}" destId="{5EF4DE29-6DF6-4510-9408-9163D776A7F8}" srcOrd="1" destOrd="0" parTransId="{060DB854-2126-488C-93B9-508B9D0E892B}" sibTransId="{7AD61824-49B3-40DA-8636-DB8DE5A0571E}"/>
    <dgm:cxn modelId="{0176F2B3-351E-4B85-8A17-BD37D4305B05}" type="presOf" srcId="{48FFCA29-B8ED-4940-A63E-A54EC3C94823}" destId="{321B7A7E-C650-440B-BBF6-01B5A1CC0E4A}" srcOrd="0" destOrd="0" presId="urn:microsoft.com/office/officeart/2005/8/layout/hProcess9"/>
    <dgm:cxn modelId="{23DE5A13-D13E-4099-86CE-10032267A701}" type="presParOf" srcId="{321B7A7E-C650-440B-BBF6-01B5A1CC0E4A}" destId="{CC54515D-ADFE-49AA-BDCE-33E7EEE41E25}" srcOrd="0" destOrd="0" presId="urn:microsoft.com/office/officeart/2005/8/layout/hProcess9"/>
    <dgm:cxn modelId="{02A6DAFA-E34C-49D9-94A4-03EAD70FAB80}" type="presParOf" srcId="{321B7A7E-C650-440B-BBF6-01B5A1CC0E4A}" destId="{F9607C33-00AF-4CDE-B684-286A99E0F613}" srcOrd="1" destOrd="0" presId="urn:microsoft.com/office/officeart/2005/8/layout/hProcess9"/>
    <dgm:cxn modelId="{CA239BAF-19BE-4A40-A6C7-C15912E86FF3}" type="presParOf" srcId="{F9607C33-00AF-4CDE-B684-286A99E0F613}" destId="{0741F36B-40FD-4B8B-BB2E-02A87C3E854D}" srcOrd="0" destOrd="0" presId="urn:microsoft.com/office/officeart/2005/8/layout/hProcess9"/>
    <dgm:cxn modelId="{F8A881CD-02BB-43E2-B1A2-6E07F269DAEA}" type="presParOf" srcId="{F9607C33-00AF-4CDE-B684-286A99E0F613}" destId="{C2F0A642-61BA-4118-8112-47F7377E27BE}" srcOrd="1" destOrd="0" presId="urn:microsoft.com/office/officeart/2005/8/layout/hProcess9"/>
    <dgm:cxn modelId="{21A21871-C7AD-4DFD-A638-4BEA858974DD}" type="presParOf" srcId="{F9607C33-00AF-4CDE-B684-286A99E0F613}" destId="{3FB680D3-05A2-448B-B87E-EA4C65BDEC4D}" srcOrd="2" destOrd="0" presId="urn:microsoft.com/office/officeart/2005/8/layout/hProcess9"/>
    <dgm:cxn modelId="{6AC413BD-D40E-4558-B69E-AA0F4EC913BB}" type="presParOf" srcId="{F9607C33-00AF-4CDE-B684-286A99E0F613}" destId="{45225502-FE0A-4837-AA9C-1F8F6115D734}" srcOrd="3" destOrd="0" presId="urn:microsoft.com/office/officeart/2005/8/layout/hProcess9"/>
    <dgm:cxn modelId="{570473FF-D122-48EB-A831-6C0CC75C71A2}" type="presParOf" srcId="{F9607C33-00AF-4CDE-B684-286A99E0F613}" destId="{CF2481C9-E826-4DF8-B370-566A4E32230A}"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8FFCA29-B8ED-4940-A63E-A54EC3C94823}" type="doc">
      <dgm:prSet loTypeId="urn:microsoft.com/office/officeart/2005/8/layout/hierarchy3" loCatId="hierarchy" qsTypeId="urn:microsoft.com/office/officeart/2005/8/quickstyle/3d1" qsCatId="3D" csTypeId="urn:microsoft.com/office/officeart/2005/8/colors/accent6_3" csCatId="accent6" phldr="1"/>
      <dgm:spPr/>
    </dgm:pt>
    <dgm:pt modelId="{42641A8C-1FE2-438D-A5A7-4B773D17D171}">
      <dgm:prSet phldrT="[Text]" custT="1"/>
      <dgm:spPr/>
      <dgm:t>
        <a:bodyPr/>
        <a:lstStyle/>
        <a:p>
          <a:pPr algn="just"/>
          <a:r>
            <a:rPr lang="en-IN" sz="1600" dirty="0">
              <a:latin typeface="Book Antiqua" pitchFamily="18" charset="0"/>
            </a:rPr>
            <a:t>where the due date of payment is ascertainable  from the contract</a:t>
          </a:r>
        </a:p>
      </dgm:t>
    </dgm:pt>
    <dgm:pt modelId="{4B6E7B79-63FD-4C97-A51C-440C5FEAFF94}" type="parTrans" cxnId="{61D57273-6672-4A88-AE97-2CA21320AC60}">
      <dgm:prSet/>
      <dgm:spPr/>
      <dgm:t>
        <a:bodyPr/>
        <a:lstStyle/>
        <a:p>
          <a:endParaRPr lang="en-IN"/>
        </a:p>
      </dgm:t>
    </dgm:pt>
    <dgm:pt modelId="{19938E4E-7F44-445D-84CD-82033B720FA3}" type="sibTrans" cxnId="{61D57273-6672-4A88-AE97-2CA21320AC60}">
      <dgm:prSet/>
      <dgm:spPr/>
      <dgm:t>
        <a:bodyPr/>
        <a:lstStyle/>
        <a:p>
          <a:endParaRPr lang="en-IN"/>
        </a:p>
      </dgm:t>
    </dgm:pt>
    <dgm:pt modelId="{6AF1DFC6-F184-4043-BF61-C9E6B4354AAF}">
      <dgm:prSet phldrT="[Text]" custT="1"/>
      <dgm:spPr/>
      <dgm:t>
        <a:bodyPr/>
        <a:lstStyle/>
        <a:p>
          <a:pPr algn="just"/>
          <a:r>
            <a:rPr lang="en-IN" sz="1600" dirty="0">
              <a:latin typeface="Book Antiqua" pitchFamily="18" charset="0"/>
            </a:rPr>
            <a:t>where the due date of payment is not ascertainable from the contract</a:t>
          </a:r>
        </a:p>
      </dgm:t>
    </dgm:pt>
    <dgm:pt modelId="{84655757-EBFE-4EC7-9798-CB2B846580D1}" type="parTrans" cxnId="{AF8D6238-7D91-4C74-94E2-8BD920851244}">
      <dgm:prSet/>
      <dgm:spPr/>
      <dgm:t>
        <a:bodyPr/>
        <a:lstStyle/>
        <a:p>
          <a:endParaRPr lang="en-IN"/>
        </a:p>
      </dgm:t>
    </dgm:pt>
    <dgm:pt modelId="{5079C45A-E2FD-4233-9630-2885C26487A9}" type="sibTrans" cxnId="{AF8D6238-7D91-4C74-94E2-8BD920851244}">
      <dgm:prSet/>
      <dgm:spPr/>
      <dgm:t>
        <a:bodyPr/>
        <a:lstStyle/>
        <a:p>
          <a:endParaRPr lang="en-IN"/>
        </a:p>
      </dgm:t>
    </dgm:pt>
    <dgm:pt modelId="{39CCCDE6-B1FF-4E90-A677-2F39C4EF4002}">
      <dgm:prSet phldrT="[Text]" custT="1"/>
      <dgm:spPr/>
      <dgm:t>
        <a:bodyPr/>
        <a:lstStyle/>
        <a:p>
          <a:pPr algn="just"/>
          <a:r>
            <a:rPr lang="en-IN" sz="1600" dirty="0">
              <a:latin typeface="Book Antiqua" pitchFamily="18" charset="0"/>
            </a:rPr>
            <a:t>where the payment is linked to the completion of an event</a:t>
          </a:r>
        </a:p>
      </dgm:t>
    </dgm:pt>
    <dgm:pt modelId="{0D20DBCB-2C35-4451-A6D0-ABF94F5E224F}" type="parTrans" cxnId="{701DCB54-69E1-4211-B833-AAFF0DF734D9}">
      <dgm:prSet/>
      <dgm:spPr/>
      <dgm:t>
        <a:bodyPr/>
        <a:lstStyle/>
        <a:p>
          <a:endParaRPr lang="en-IN"/>
        </a:p>
      </dgm:t>
    </dgm:pt>
    <dgm:pt modelId="{3E29D308-7996-457E-ABBA-B232A0EFE9D1}" type="sibTrans" cxnId="{701DCB54-69E1-4211-B833-AAFF0DF734D9}">
      <dgm:prSet/>
      <dgm:spPr/>
      <dgm:t>
        <a:bodyPr/>
        <a:lstStyle/>
        <a:p>
          <a:endParaRPr lang="en-IN"/>
        </a:p>
      </dgm:t>
    </dgm:pt>
    <dgm:pt modelId="{649F8422-EE98-4E18-8AE9-BDCB21F34D29}">
      <dgm:prSet phldrT="[Text]" custT="1"/>
      <dgm:spPr/>
      <dgm:t>
        <a:bodyPr/>
        <a:lstStyle/>
        <a:p>
          <a:pPr algn="just"/>
          <a:r>
            <a:rPr lang="en-IN" sz="1600" dirty="0">
              <a:latin typeface="Book Antiqua" pitchFamily="18" charset="0"/>
            </a:rPr>
            <a:t>the invoice shall be issued before or after the payment is liable to be made by the recipient but within a period prescribed  in this behalf whether  or not any payment  has been received by the supplier of the service</a:t>
          </a:r>
        </a:p>
      </dgm:t>
    </dgm:pt>
    <dgm:pt modelId="{46EE4EDF-5DB4-4D5D-82B2-6C6604D84AD3}" type="parTrans" cxnId="{637EE2BA-5865-475B-BAA8-679B71752100}">
      <dgm:prSet/>
      <dgm:spPr/>
      <dgm:t>
        <a:bodyPr/>
        <a:lstStyle/>
        <a:p>
          <a:endParaRPr lang="en-IN"/>
        </a:p>
      </dgm:t>
    </dgm:pt>
    <dgm:pt modelId="{95EB9B62-F346-4F40-AF45-E96661F134B2}" type="sibTrans" cxnId="{637EE2BA-5865-475B-BAA8-679B71752100}">
      <dgm:prSet/>
      <dgm:spPr/>
      <dgm:t>
        <a:bodyPr/>
        <a:lstStyle/>
        <a:p>
          <a:endParaRPr lang="en-IN"/>
        </a:p>
      </dgm:t>
    </dgm:pt>
    <dgm:pt modelId="{2704D015-9FCE-461D-96E5-25698ADCA62E}">
      <dgm:prSet phldrT="[Text]" custT="1"/>
      <dgm:spPr/>
      <dgm:t>
        <a:bodyPr/>
        <a:lstStyle/>
        <a:p>
          <a:pPr algn="just"/>
          <a:r>
            <a:rPr lang="en-IN" sz="1600" dirty="0">
              <a:latin typeface="Book Antiqua" pitchFamily="18" charset="0"/>
            </a:rPr>
            <a:t>the invoice shall  be  issued  before  or  after  each  such  time  when  the  supplier  of  service receives the payment but within a period prescribed in this behalf;</a:t>
          </a:r>
        </a:p>
      </dgm:t>
    </dgm:pt>
    <dgm:pt modelId="{08D6E101-42CE-4BA9-9433-E5E2B50FB206}" type="parTrans" cxnId="{DACBF355-B61A-4206-9C4E-318FF99A4ADA}">
      <dgm:prSet/>
      <dgm:spPr/>
      <dgm:t>
        <a:bodyPr/>
        <a:lstStyle/>
        <a:p>
          <a:endParaRPr lang="en-IN"/>
        </a:p>
      </dgm:t>
    </dgm:pt>
    <dgm:pt modelId="{53220BEE-37C6-4F57-AA95-DB6FE59283D1}" type="sibTrans" cxnId="{DACBF355-B61A-4206-9C4E-318FF99A4ADA}">
      <dgm:prSet/>
      <dgm:spPr/>
      <dgm:t>
        <a:bodyPr/>
        <a:lstStyle/>
        <a:p>
          <a:endParaRPr lang="en-IN"/>
        </a:p>
      </dgm:t>
    </dgm:pt>
    <dgm:pt modelId="{932C4B18-D1BE-4429-8407-BBC602434665}">
      <dgm:prSet phldrT="[Text]" custT="1"/>
      <dgm:spPr/>
      <dgm:t>
        <a:bodyPr/>
        <a:lstStyle/>
        <a:p>
          <a:pPr algn="just"/>
          <a:r>
            <a:rPr lang="en-IN" sz="1600" dirty="0">
              <a:latin typeface="Book Antiqua" pitchFamily="18" charset="0"/>
            </a:rPr>
            <a:t>the invoice shall be issued   before or after the time of completion of that event but within a period prescribed in this behalf.</a:t>
          </a:r>
        </a:p>
      </dgm:t>
    </dgm:pt>
    <dgm:pt modelId="{4DBAE88A-85D5-4137-9DFD-5BA69D8BF23A}" type="parTrans" cxnId="{75A8E735-9AF6-45FE-957D-126D6BE5CBBE}">
      <dgm:prSet/>
      <dgm:spPr/>
      <dgm:t>
        <a:bodyPr/>
        <a:lstStyle/>
        <a:p>
          <a:endParaRPr lang="en-IN"/>
        </a:p>
      </dgm:t>
    </dgm:pt>
    <dgm:pt modelId="{D3AF0A73-5ACF-421B-815F-5AFDEF71A506}" type="sibTrans" cxnId="{75A8E735-9AF6-45FE-957D-126D6BE5CBBE}">
      <dgm:prSet/>
      <dgm:spPr/>
      <dgm:t>
        <a:bodyPr/>
        <a:lstStyle/>
        <a:p>
          <a:endParaRPr lang="en-IN"/>
        </a:p>
      </dgm:t>
    </dgm:pt>
    <dgm:pt modelId="{133D39DE-5784-43FE-BDF3-FE7F17C6977B}" type="pres">
      <dgm:prSet presAssocID="{48FFCA29-B8ED-4940-A63E-A54EC3C94823}" presName="diagram" presStyleCnt="0">
        <dgm:presLayoutVars>
          <dgm:chPref val="1"/>
          <dgm:dir/>
          <dgm:animOne val="branch"/>
          <dgm:animLvl val="lvl"/>
          <dgm:resizeHandles/>
        </dgm:presLayoutVars>
      </dgm:prSet>
      <dgm:spPr/>
    </dgm:pt>
    <dgm:pt modelId="{699FABC3-4E7B-48F3-B615-F4E804DAFBC3}" type="pres">
      <dgm:prSet presAssocID="{42641A8C-1FE2-438D-A5A7-4B773D17D171}" presName="root" presStyleCnt="0"/>
      <dgm:spPr/>
    </dgm:pt>
    <dgm:pt modelId="{9DBA2168-5698-45FA-9747-1FDEC957D44A}" type="pres">
      <dgm:prSet presAssocID="{42641A8C-1FE2-438D-A5A7-4B773D17D171}" presName="rootComposite" presStyleCnt="0"/>
      <dgm:spPr/>
    </dgm:pt>
    <dgm:pt modelId="{3A1BBAA8-B033-4FC5-99DD-E2FC1C2563CF}" type="pres">
      <dgm:prSet presAssocID="{42641A8C-1FE2-438D-A5A7-4B773D17D171}" presName="rootText" presStyleLbl="node1" presStyleIdx="0" presStyleCnt="3"/>
      <dgm:spPr/>
      <dgm:t>
        <a:bodyPr/>
        <a:lstStyle/>
        <a:p>
          <a:endParaRPr lang="en-US"/>
        </a:p>
      </dgm:t>
    </dgm:pt>
    <dgm:pt modelId="{49C7889C-361A-420D-A479-2E0A73F20551}" type="pres">
      <dgm:prSet presAssocID="{42641A8C-1FE2-438D-A5A7-4B773D17D171}" presName="rootConnector" presStyleLbl="node1" presStyleIdx="0" presStyleCnt="3"/>
      <dgm:spPr/>
      <dgm:t>
        <a:bodyPr/>
        <a:lstStyle/>
        <a:p>
          <a:endParaRPr lang="en-US"/>
        </a:p>
      </dgm:t>
    </dgm:pt>
    <dgm:pt modelId="{520F72C7-4AFA-44DC-ACB8-E28267A8146A}" type="pres">
      <dgm:prSet presAssocID="{42641A8C-1FE2-438D-A5A7-4B773D17D171}" presName="childShape" presStyleCnt="0"/>
      <dgm:spPr/>
    </dgm:pt>
    <dgm:pt modelId="{8B4CC9EE-2DB6-49ED-B7F9-011278870E92}" type="pres">
      <dgm:prSet presAssocID="{46EE4EDF-5DB4-4D5D-82B2-6C6604D84AD3}" presName="Name13" presStyleLbl="parChTrans1D2" presStyleIdx="0" presStyleCnt="3"/>
      <dgm:spPr/>
      <dgm:t>
        <a:bodyPr/>
        <a:lstStyle/>
        <a:p>
          <a:endParaRPr lang="en-US"/>
        </a:p>
      </dgm:t>
    </dgm:pt>
    <dgm:pt modelId="{FC6E419A-DEF4-4E20-872C-274F8144D1D9}" type="pres">
      <dgm:prSet presAssocID="{649F8422-EE98-4E18-8AE9-BDCB21F34D29}" presName="childText" presStyleLbl="bgAcc1" presStyleIdx="0" presStyleCnt="3" custScaleX="116175" custScaleY="250926">
        <dgm:presLayoutVars>
          <dgm:bulletEnabled val="1"/>
        </dgm:presLayoutVars>
      </dgm:prSet>
      <dgm:spPr/>
      <dgm:t>
        <a:bodyPr/>
        <a:lstStyle/>
        <a:p>
          <a:endParaRPr lang="en-US"/>
        </a:p>
      </dgm:t>
    </dgm:pt>
    <dgm:pt modelId="{0AC90F69-65F2-464D-BF39-9EF933C3FA62}" type="pres">
      <dgm:prSet presAssocID="{6AF1DFC6-F184-4043-BF61-C9E6B4354AAF}" presName="root" presStyleCnt="0"/>
      <dgm:spPr/>
    </dgm:pt>
    <dgm:pt modelId="{E465D563-84AE-4DE4-9049-647EA10091DA}" type="pres">
      <dgm:prSet presAssocID="{6AF1DFC6-F184-4043-BF61-C9E6B4354AAF}" presName="rootComposite" presStyleCnt="0"/>
      <dgm:spPr/>
    </dgm:pt>
    <dgm:pt modelId="{F4B86A8C-0C67-4E72-8924-D213E636BC90}" type="pres">
      <dgm:prSet presAssocID="{6AF1DFC6-F184-4043-BF61-C9E6B4354AAF}" presName="rootText" presStyleLbl="node1" presStyleIdx="1" presStyleCnt="3"/>
      <dgm:spPr/>
      <dgm:t>
        <a:bodyPr/>
        <a:lstStyle/>
        <a:p>
          <a:endParaRPr lang="en-US"/>
        </a:p>
      </dgm:t>
    </dgm:pt>
    <dgm:pt modelId="{584C658B-91B8-4982-922D-876483FCA4DE}" type="pres">
      <dgm:prSet presAssocID="{6AF1DFC6-F184-4043-BF61-C9E6B4354AAF}" presName="rootConnector" presStyleLbl="node1" presStyleIdx="1" presStyleCnt="3"/>
      <dgm:spPr/>
      <dgm:t>
        <a:bodyPr/>
        <a:lstStyle/>
        <a:p>
          <a:endParaRPr lang="en-US"/>
        </a:p>
      </dgm:t>
    </dgm:pt>
    <dgm:pt modelId="{8B3A3650-380D-42C0-8A81-FEE2CCCABCC1}" type="pres">
      <dgm:prSet presAssocID="{6AF1DFC6-F184-4043-BF61-C9E6B4354AAF}" presName="childShape" presStyleCnt="0"/>
      <dgm:spPr/>
    </dgm:pt>
    <dgm:pt modelId="{BA8DAFC0-60FC-46B6-B553-DB2F259DF645}" type="pres">
      <dgm:prSet presAssocID="{08D6E101-42CE-4BA9-9433-E5E2B50FB206}" presName="Name13" presStyleLbl="parChTrans1D2" presStyleIdx="1" presStyleCnt="3"/>
      <dgm:spPr/>
      <dgm:t>
        <a:bodyPr/>
        <a:lstStyle/>
        <a:p>
          <a:endParaRPr lang="en-US"/>
        </a:p>
      </dgm:t>
    </dgm:pt>
    <dgm:pt modelId="{41792184-E187-40E3-B418-DE8547CB28E7}" type="pres">
      <dgm:prSet presAssocID="{2704D015-9FCE-461D-96E5-25698ADCA62E}" presName="childText" presStyleLbl="bgAcc1" presStyleIdx="1" presStyleCnt="3" custScaleY="246011">
        <dgm:presLayoutVars>
          <dgm:bulletEnabled val="1"/>
        </dgm:presLayoutVars>
      </dgm:prSet>
      <dgm:spPr/>
      <dgm:t>
        <a:bodyPr/>
        <a:lstStyle/>
        <a:p>
          <a:endParaRPr lang="en-US"/>
        </a:p>
      </dgm:t>
    </dgm:pt>
    <dgm:pt modelId="{F232A204-B7FB-4B30-B88A-4952B6602816}" type="pres">
      <dgm:prSet presAssocID="{39CCCDE6-B1FF-4E90-A677-2F39C4EF4002}" presName="root" presStyleCnt="0"/>
      <dgm:spPr/>
    </dgm:pt>
    <dgm:pt modelId="{27F646C0-6B01-4F31-B691-39C97878BB53}" type="pres">
      <dgm:prSet presAssocID="{39CCCDE6-B1FF-4E90-A677-2F39C4EF4002}" presName="rootComposite" presStyleCnt="0"/>
      <dgm:spPr/>
    </dgm:pt>
    <dgm:pt modelId="{A5B0345A-B787-44A8-8A93-B90244B929A3}" type="pres">
      <dgm:prSet presAssocID="{39CCCDE6-B1FF-4E90-A677-2F39C4EF4002}" presName="rootText" presStyleLbl="node1" presStyleIdx="2" presStyleCnt="3"/>
      <dgm:spPr/>
      <dgm:t>
        <a:bodyPr/>
        <a:lstStyle/>
        <a:p>
          <a:endParaRPr lang="en-US"/>
        </a:p>
      </dgm:t>
    </dgm:pt>
    <dgm:pt modelId="{C85766D7-EEF9-41BD-BBE1-813E3E4C531F}" type="pres">
      <dgm:prSet presAssocID="{39CCCDE6-B1FF-4E90-A677-2F39C4EF4002}" presName="rootConnector" presStyleLbl="node1" presStyleIdx="2" presStyleCnt="3"/>
      <dgm:spPr/>
      <dgm:t>
        <a:bodyPr/>
        <a:lstStyle/>
        <a:p>
          <a:endParaRPr lang="en-US"/>
        </a:p>
      </dgm:t>
    </dgm:pt>
    <dgm:pt modelId="{027C46D5-C3B1-4C9B-9B8E-DC53E5BC5BB1}" type="pres">
      <dgm:prSet presAssocID="{39CCCDE6-B1FF-4E90-A677-2F39C4EF4002}" presName="childShape" presStyleCnt="0"/>
      <dgm:spPr/>
    </dgm:pt>
    <dgm:pt modelId="{4F5F1CA5-88A2-42CD-9C98-BEE61BF63CA0}" type="pres">
      <dgm:prSet presAssocID="{4DBAE88A-85D5-4137-9DFD-5BA69D8BF23A}" presName="Name13" presStyleLbl="parChTrans1D2" presStyleIdx="2" presStyleCnt="3"/>
      <dgm:spPr/>
      <dgm:t>
        <a:bodyPr/>
        <a:lstStyle/>
        <a:p>
          <a:endParaRPr lang="en-US"/>
        </a:p>
      </dgm:t>
    </dgm:pt>
    <dgm:pt modelId="{90E67C10-6979-462A-8441-C903950B0B68}" type="pres">
      <dgm:prSet presAssocID="{932C4B18-D1BE-4429-8407-BBC602434665}" presName="childText" presStyleLbl="bgAcc1" presStyleIdx="2" presStyleCnt="3" custScaleY="247155">
        <dgm:presLayoutVars>
          <dgm:bulletEnabled val="1"/>
        </dgm:presLayoutVars>
      </dgm:prSet>
      <dgm:spPr/>
      <dgm:t>
        <a:bodyPr/>
        <a:lstStyle/>
        <a:p>
          <a:endParaRPr lang="en-US"/>
        </a:p>
      </dgm:t>
    </dgm:pt>
  </dgm:ptLst>
  <dgm:cxnLst>
    <dgm:cxn modelId="{DACBF355-B61A-4206-9C4E-318FF99A4ADA}" srcId="{6AF1DFC6-F184-4043-BF61-C9E6B4354AAF}" destId="{2704D015-9FCE-461D-96E5-25698ADCA62E}" srcOrd="0" destOrd="0" parTransId="{08D6E101-42CE-4BA9-9433-E5E2B50FB206}" sibTransId="{53220BEE-37C6-4F57-AA95-DB6FE59283D1}"/>
    <dgm:cxn modelId="{7D4EB28E-6772-4769-A9BB-2CB743375E9C}" type="presOf" srcId="{6AF1DFC6-F184-4043-BF61-C9E6B4354AAF}" destId="{584C658B-91B8-4982-922D-876483FCA4DE}" srcOrd="1" destOrd="0" presId="urn:microsoft.com/office/officeart/2005/8/layout/hierarchy3"/>
    <dgm:cxn modelId="{6508C388-A486-4FC2-B6E5-F01888699638}" type="presOf" srcId="{4DBAE88A-85D5-4137-9DFD-5BA69D8BF23A}" destId="{4F5F1CA5-88A2-42CD-9C98-BEE61BF63CA0}" srcOrd="0" destOrd="0" presId="urn:microsoft.com/office/officeart/2005/8/layout/hierarchy3"/>
    <dgm:cxn modelId="{637EE2BA-5865-475B-BAA8-679B71752100}" srcId="{42641A8C-1FE2-438D-A5A7-4B773D17D171}" destId="{649F8422-EE98-4E18-8AE9-BDCB21F34D29}" srcOrd="0" destOrd="0" parTransId="{46EE4EDF-5DB4-4D5D-82B2-6C6604D84AD3}" sibTransId="{95EB9B62-F346-4F40-AF45-E96661F134B2}"/>
    <dgm:cxn modelId="{61D57273-6672-4A88-AE97-2CA21320AC60}" srcId="{48FFCA29-B8ED-4940-A63E-A54EC3C94823}" destId="{42641A8C-1FE2-438D-A5A7-4B773D17D171}" srcOrd="0" destOrd="0" parTransId="{4B6E7B79-63FD-4C97-A51C-440C5FEAFF94}" sibTransId="{19938E4E-7F44-445D-84CD-82033B720FA3}"/>
    <dgm:cxn modelId="{A7D40523-3697-423A-8121-DB9D34BC6511}" type="presOf" srcId="{649F8422-EE98-4E18-8AE9-BDCB21F34D29}" destId="{FC6E419A-DEF4-4E20-872C-274F8144D1D9}" srcOrd="0" destOrd="0" presId="urn:microsoft.com/office/officeart/2005/8/layout/hierarchy3"/>
    <dgm:cxn modelId="{AF8D6238-7D91-4C74-94E2-8BD920851244}" srcId="{48FFCA29-B8ED-4940-A63E-A54EC3C94823}" destId="{6AF1DFC6-F184-4043-BF61-C9E6B4354AAF}" srcOrd="1" destOrd="0" parTransId="{84655757-EBFE-4EC7-9798-CB2B846580D1}" sibTransId="{5079C45A-E2FD-4233-9630-2885C26487A9}"/>
    <dgm:cxn modelId="{75A975A3-280D-47DC-80F6-8838AAD9D59E}" type="presOf" srcId="{08D6E101-42CE-4BA9-9433-E5E2B50FB206}" destId="{BA8DAFC0-60FC-46B6-B553-DB2F259DF645}" srcOrd="0" destOrd="0" presId="urn:microsoft.com/office/officeart/2005/8/layout/hierarchy3"/>
    <dgm:cxn modelId="{75A8E735-9AF6-45FE-957D-126D6BE5CBBE}" srcId="{39CCCDE6-B1FF-4E90-A677-2F39C4EF4002}" destId="{932C4B18-D1BE-4429-8407-BBC602434665}" srcOrd="0" destOrd="0" parTransId="{4DBAE88A-85D5-4137-9DFD-5BA69D8BF23A}" sibTransId="{D3AF0A73-5ACF-421B-815F-5AFDEF71A506}"/>
    <dgm:cxn modelId="{701DCB54-69E1-4211-B833-AAFF0DF734D9}" srcId="{48FFCA29-B8ED-4940-A63E-A54EC3C94823}" destId="{39CCCDE6-B1FF-4E90-A677-2F39C4EF4002}" srcOrd="2" destOrd="0" parTransId="{0D20DBCB-2C35-4451-A6D0-ABF94F5E224F}" sibTransId="{3E29D308-7996-457E-ABBA-B232A0EFE9D1}"/>
    <dgm:cxn modelId="{143D8342-E1D1-4B15-BEA2-A961D5F6F9C5}" type="presOf" srcId="{42641A8C-1FE2-438D-A5A7-4B773D17D171}" destId="{3A1BBAA8-B033-4FC5-99DD-E2FC1C2563CF}" srcOrd="0" destOrd="0" presId="urn:microsoft.com/office/officeart/2005/8/layout/hierarchy3"/>
    <dgm:cxn modelId="{BBABFAD3-0490-4821-B691-FF8C80BEA454}" type="presOf" srcId="{6AF1DFC6-F184-4043-BF61-C9E6B4354AAF}" destId="{F4B86A8C-0C67-4E72-8924-D213E636BC90}" srcOrd="0" destOrd="0" presId="urn:microsoft.com/office/officeart/2005/8/layout/hierarchy3"/>
    <dgm:cxn modelId="{5983CF99-E5AC-4739-AE56-18A44A95594A}" type="presOf" srcId="{932C4B18-D1BE-4429-8407-BBC602434665}" destId="{90E67C10-6979-462A-8441-C903950B0B68}" srcOrd="0" destOrd="0" presId="urn:microsoft.com/office/officeart/2005/8/layout/hierarchy3"/>
    <dgm:cxn modelId="{2F7BA23D-D498-42C0-9DEC-9F98475CDA6D}" type="presOf" srcId="{39CCCDE6-B1FF-4E90-A677-2F39C4EF4002}" destId="{C85766D7-EEF9-41BD-BBE1-813E3E4C531F}" srcOrd="1" destOrd="0" presId="urn:microsoft.com/office/officeart/2005/8/layout/hierarchy3"/>
    <dgm:cxn modelId="{8FEA6868-8671-4D3B-9B14-ADA291B95055}" type="presOf" srcId="{46EE4EDF-5DB4-4D5D-82B2-6C6604D84AD3}" destId="{8B4CC9EE-2DB6-49ED-B7F9-011278870E92}" srcOrd="0" destOrd="0" presId="urn:microsoft.com/office/officeart/2005/8/layout/hierarchy3"/>
    <dgm:cxn modelId="{0E9C2E56-CA20-4BA2-9793-042172E75C84}" type="presOf" srcId="{42641A8C-1FE2-438D-A5A7-4B773D17D171}" destId="{49C7889C-361A-420D-A479-2E0A73F20551}" srcOrd="1" destOrd="0" presId="urn:microsoft.com/office/officeart/2005/8/layout/hierarchy3"/>
    <dgm:cxn modelId="{F1C42384-01A2-47BC-855A-BDA6E131D49B}" type="presOf" srcId="{2704D015-9FCE-461D-96E5-25698ADCA62E}" destId="{41792184-E187-40E3-B418-DE8547CB28E7}" srcOrd="0" destOrd="0" presId="urn:microsoft.com/office/officeart/2005/8/layout/hierarchy3"/>
    <dgm:cxn modelId="{A5FAC263-403B-4796-ACBC-E093D7F182D5}" type="presOf" srcId="{48FFCA29-B8ED-4940-A63E-A54EC3C94823}" destId="{133D39DE-5784-43FE-BDF3-FE7F17C6977B}" srcOrd="0" destOrd="0" presId="urn:microsoft.com/office/officeart/2005/8/layout/hierarchy3"/>
    <dgm:cxn modelId="{9695AE5A-6509-4A9B-987D-12F905A69443}" type="presOf" srcId="{39CCCDE6-B1FF-4E90-A677-2F39C4EF4002}" destId="{A5B0345A-B787-44A8-8A93-B90244B929A3}" srcOrd="0" destOrd="0" presId="urn:microsoft.com/office/officeart/2005/8/layout/hierarchy3"/>
    <dgm:cxn modelId="{FDE6686E-B058-481B-B53E-7645589C23CD}" type="presParOf" srcId="{133D39DE-5784-43FE-BDF3-FE7F17C6977B}" destId="{699FABC3-4E7B-48F3-B615-F4E804DAFBC3}" srcOrd="0" destOrd="0" presId="urn:microsoft.com/office/officeart/2005/8/layout/hierarchy3"/>
    <dgm:cxn modelId="{9A5F3580-0D96-41FF-804E-93355442AAAE}" type="presParOf" srcId="{699FABC3-4E7B-48F3-B615-F4E804DAFBC3}" destId="{9DBA2168-5698-45FA-9747-1FDEC957D44A}" srcOrd="0" destOrd="0" presId="urn:microsoft.com/office/officeart/2005/8/layout/hierarchy3"/>
    <dgm:cxn modelId="{B2F5045A-2029-4C22-AF07-47A43EA4173D}" type="presParOf" srcId="{9DBA2168-5698-45FA-9747-1FDEC957D44A}" destId="{3A1BBAA8-B033-4FC5-99DD-E2FC1C2563CF}" srcOrd="0" destOrd="0" presId="urn:microsoft.com/office/officeart/2005/8/layout/hierarchy3"/>
    <dgm:cxn modelId="{F7B10B97-CFDB-428B-9D5D-8E02915CDF05}" type="presParOf" srcId="{9DBA2168-5698-45FA-9747-1FDEC957D44A}" destId="{49C7889C-361A-420D-A479-2E0A73F20551}" srcOrd="1" destOrd="0" presId="urn:microsoft.com/office/officeart/2005/8/layout/hierarchy3"/>
    <dgm:cxn modelId="{FCB127C5-9865-49BC-9722-2F774F289A0C}" type="presParOf" srcId="{699FABC3-4E7B-48F3-B615-F4E804DAFBC3}" destId="{520F72C7-4AFA-44DC-ACB8-E28267A8146A}" srcOrd="1" destOrd="0" presId="urn:microsoft.com/office/officeart/2005/8/layout/hierarchy3"/>
    <dgm:cxn modelId="{D6244952-78F9-4373-8E1F-902CC50EFCCF}" type="presParOf" srcId="{520F72C7-4AFA-44DC-ACB8-E28267A8146A}" destId="{8B4CC9EE-2DB6-49ED-B7F9-011278870E92}" srcOrd="0" destOrd="0" presId="urn:microsoft.com/office/officeart/2005/8/layout/hierarchy3"/>
    <dgm:cxn modelId="{5A878A04-4A2F-44FC-9B7E-FA2783BD3ACF}" type="presParOf" srcId="{520F72C7-4AFA-44DC-ACB8-E28267A8146A}" destId="{FC6E419A-DEF4-4E20-872C-274F8144D1D9}" srcOrd="1" destOrd="0" presId="urn:microsoft.com/office/officeart/2005/8/layout/hierarchy3"/>
    <dgm:cxn modelId="{88E6E188-F446-43E4-8E50-90D00CD04DAE}" type="presParOf" srcId="{133D39DE-5784-43FE-BDF3-FE7F17C6977B}" destId="{0AC90F69-65F2-464D-BF39-9EF933C3FA62}" srcOrd="1" destOrd="0" presId="urn:microsoft.com/office/officeart/2005/8/layout/hierarchy3"/>
    <dgm:cxn modelId="{75F212A2-3CFE-4A14-98B2-AD8124EA3AA0}" type="presParOf" srcId="{0AC90F69-65F2-464D-BF39-9EF933C3FA62}" destId="{E465D563-84AE-4DE4-9049-647EA10091DA}" srcOrd="0" destOrd="0" presId="urn:microsoft.com/office/officeart/2005/8/layout/hierarchy3"/>
    <dgm:cxn modelId="{91EB7B1E-09FA-40E0-A47B-B1F03478A82F}" type="presParOf" srcId="{E465D563-84AE-4DE4-9049-647EA10091DA}" destId="{F4B86A8C-0C67-4E72-8924-D213E636BC90}" srcOrd="0" destOrd="0" presId="urn:microsoft.com/office/officeart/2005/8/layout/hierarchy3"/>
    <dgm:cxn modelId="{1775FB4A-C01B-4713-9B32-6F2F864D5F75}" type="presParOf" srcId="{E465D563-84AE-4DE4-9049-647EA10091DA}" destId="{584C658B-91B8-4982-922D-876483FCA4DE}" srcOrd="1" destOrd="0" presId="urn:microsoft.com/office/officeart/2005/8/layout/hierarchy3"/>
    <dgm:cxn modelId="{90AD3465-CBAF-44BB-8F1D-506753C0EFB4}" type="presParOf" srcId="{0AC90F69-65F2-464D-BF39-9EF933C3FA62}" destId="{8B3A3650-380D-42C0-8A81-FEE2CCCABCC1}" srcOrd="1" destOrd="0" presId="urn:microsoft.com/office/officeart/2005/8/layout/hierarchy3"/>
    <dgm:cxn modelId="{18800410-2F09-471C-B072-60A1E61D4E2D}" type="presParOf" srcId="{8B3A3650-380D-42C0-8A81-FEE2CCCABCC1}" destId="{BA8DAFC0-60FC-46B6-B553-DB2F259DF645}" srcOrd="0" destOrd="0" presId="urn:microsoft.com/office/officeart/2005/8/layout/hierarchy3"/>
    <dgm:cxn modelId="{0D16D4E7-5EBE-4BA1-8675-12D75186BE08}" type="presParOf" srcId="{8B3A3650-380D-42C0-8A81-FEE2CCCABCC1}" destId="{41792184-E187-40E3-B418-DE8547CB28E7}" srcOrd="1" destOrd="0" presId="urn:microsoft.com/office/officeart/2005/8/layout/hierarchy3"/>
    <dgm:cxn modelId="{95ED418B-B7B7-4185-AC80-C6EFA9A041D9}" type="presParOf" srcId="{133D39DE-5784-43FE-BDF3-FE7F17C6977B}" destId="{F232A204-B7FB-4B30-B88A-4952B6602816}" srcOrd="2" destOrd="0" presId="urn:microsoft.com/office/officeart/2005/8/layout/hierarchy3"/>
    <dgm:cxn modelId="{8EDFD1E3-5430-441F-BDA8-176D8D39AE9E}" type="presParOf" srcId="{F232A204-B7FB-4B30-B88A-4952B6602816}" destId="{27F646C0-6B01-4F31-B691-39C97878BB53}" srcOrd="0" destOrd="0" presId="urn:microsoft.com/office/officeart/2005/8/layout/hierarchy3"/>
    <dgm:cxn modelId="{94382D6C-43C0-4D20-9931-6A7BBA44123F}" type="presParOf" srcId="{27F646C0-6B01-4F31-B691-39C97878BB53}" destId="{A5B0345A-B787-44A8-8A93-B90244B929A3}" srcOrd="0" destOrd="0" presId="urn:microsoft.com/office/officeart/2005/8/layout/hierarchy3"/>
    <dgm:cxn modelId="{2CB99E8D-0025-49A2-BC10-E216B976982C}" type="presParOf" srcId="{27F646C0-6B01-4F31-B691-39C97878BB53}" destId="{C85766D7-EEF9-41BD-BBE1-813E3E4C531F}" srcOrd="1" destOrd="0" presId="urn:microsoft.com/office/officeart/2005/8/layout/hierarchy3"/>
    <dgm:cxn modelId="{8C613EE8-3F6F-49A5-8655-466ADC0250F0}" type="presParOf" srcId="{F232A204-B7FB-4B30-B88A-4952B6602816}" destId="{027C46D5-C3B1-4C9B-9B8E-DC53E5BC5BB1}" srcOrd="1" destOrd="0" presId="urn:microsoft.com/office/officeart/2005/8/layout/hierarchy3"/>
    <dgm:cxn modelId="{4A670A3B-E781-42E8-A83A-FE92873C8013}" type="presParOf" srcId="{027C46D5-C3B1-4C9B-9B8E-DC53E5BC5BB1}" destId="{4F5F1CA5-88A2-42CD-9C98-BEE61BF63CA0}" srcOrd="0" destOrd="0" presId="urn:microsoft.com/office/officeart/2005/8/layout/hierarchy3"/>
    <dgm:cxn modelId="{1432DEC9-6916-4794-A058-DA36B7D48123}" type="presParOf" srcId="{027C46D5-C3B1-4C9B-9B8E-DC53E5BC5BB1}" destId="{90E67C10-6979-462A-8441-C903950B0B6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7EBA8CF-71D2-45CE-937D-75DA4A07928E}" type="doc">
      <dgm:prSet loTypeId="urn:microsoft.com/office/officeart/2005/8/layout/chevron2" loCatId="process" qsTypeId="urn:microsoft.com/office/officeart/2005/8/quickstyle/3d2#6" qsCatId="3D" csTypeId="urn:microsoft.com/office/officeart/2005/8/colors/accent3_2" csCatId="accent3" phldr="1"/>
      <dgm:spPr/>
      <dgm:t>
        <a:bodyPr/>
        <a:lstStyle/>
        <a:p>
          <a:endParaRPr lang="en-IN"/>
        </a:p>
      </dgm:t>
    </dgm:pt>
    <dgm:pt modelId="{3FC63A2C-2119-4167-8B7C-5F68254720D3}">
      <dgm:prSet phldrT="[Text]" custT="1"/>
      <dgm:spPr/>
      <dgm:t>
        <a:bodyPr anchor="ctr"/>
        <a:lstStyle/>
        <a:p>
          <a:pPr>
            <a:lnSpc>
              <a:spcPct val="90000"/>
            </a:lnSpc>
          </a:pPr>
          <a:r>
            <a:rPr lang="en-IN" sz="1800" dirty="0">
              <a:latin typeface="Book Antiqua" pitchFamily="18" charset="0"/>
            </a:rPr>
            <a:t>Where periodical return has to be filed – Date when such return is to be filed</a:t>
          </a:r>
        </a:p>
      </dgm:t>
    </dgm:pt>
    <dgm:pt modelId="{9BCB2465-88D5-4E62-8594-ED2E82F6F853}" type="parTrans" cxnId="{66981CC0-E102-4E6C-A4FB-CC3F838E3AE1}">
      <dgm:prSet/>
      <dgm:spPr/>
      <dgm:t>
        <a:bodyPr/>
        <a:lstStyle/>
        <a:p>
          <a:endParaRPr lang="en-IN"/>
        </a:p>
      </dgm:t>
    </dgm:pt>
    <dgm:pt modelId="{83CAD835-E84A-4D30-9914-974F17735612}" type="sibTrans" cxnId="{66981CC0-E102-4E6C-A4FB-CC3F838E3AE1}">
      <dgm:prSet/>
      <dgm:spPr/>
      <dgm:t>
        <a:bodyPr/>
        <a:lstStyle/>
        <a:p>
          <a:endParaRPr lang="en-IN"/>
        </a:p>
      </dgm:t>
    </dgm:pt>
    <dgm:pt modelId="{7F3D9ABD-A558-4C52-9E51-73EB1BB530E1}">
      <dgm:prSet phldrT="[Text]" custT="1"/>
      <dgm:spPr/>
      <dgm:t>
        <a:bodyPr anchor="ctr"/>
        <a:lstStyle/>
        <a:p>
          <a:pPr>
            <a:lnSpc>
              <a:spcPct val="100000"/>
            </a:lnSpc>
          </a:pPr>
          <a:r>
            <a:rPr lang="en-IN" sz="1800" dirty="0">
              <a:latin typeface="Book Antiqua" pitchFamily="18" charset="0"/>
            </a:rPr>
            <a:t>In any other case – Date on which CGST/SGST paid</a:t>
          </a:r>
        </a:p>
      </dgm:t>
    </dgm:pt>
    <dgm:pt modelId="{05578265-BA38-4205-8009-2B0482DAB4B5}" type="parTrans" cxnId="{35EF3CB2-9F1C-404D-906C-CCF00181C948}">
      <dgm:prSet/>
      <dgm:spPr/>
      <dgm:t>
        <a:bodyPr/>
        <a:lstStyle/>
        <a:p>
          <a:endParaRPr lang="en-IN"/>
        </a:p>
      </dgm:t>
    </dgm:pt>
    <dgm:pt modelId="{EB320E2A-1AE5-4DCE-B80E-C65522861005}" type="sibTrans" cxnId="{35EF3CB2-9F1C-404D-906C-CCF00181C948}">
      <dgm:prSet/>
      <dgm:spPr/>
      <dgm:t>
        <a:bodyPr/>
        <a:lstStyle/>
        <a:p>
          <a:endParaRPr lang="en-IN"/>
        </a:p>
      </dgm:t>
    </dgm:pt>
    <dgm:pt modelId="{B84CA850-2EB5-4C38-BE66-27612AA39F84}">
      <dgm:prSet phldrT="[Text]" custT="1"/>
      <dgm:spPr/>
      <dgm:t>
        <a:bodyPr anchor="ctr"/>
        <a:lstStyle/>
        <a:p>
          <a:r>
            <a:rPr lang="en-IN" sz="1800" dirty="0">
              <a:latin typeface="Book Antiqua" pitchFamily="18" charset="0"/>
            </a:rPr>
            <a:t>If Supply identifiable at that point – Date of Issue</a:t>
          </a:r>
        </a:p>
      </dgm:t>
    </dgm:pt>
    <dgm:pt modelId="{105E2C62-DA79-4ADC-A0A3-7E25E9E10C45}" type="parTrans" cxnId="{F91681E9-5151-471D-B8BE-F2E8F71DB813}">
      <dgm:prSet/>
      <dgm:spPr/>
      <dgm:t>
        <a:bodyPr/>
        <a:lstStyle/>
        <a:p>
          <a:endParaRPr lang="en-IN"/>
        </a:p>
      </dgm:t>
    </dgm:pt>
    <dgm:pt modelId="{3AFFA7BF-1B45-46A0-A1E4-8D7C9A513927}" type="sibTrans" cxnId="{F91681E9-5151-471D-B8BE-F2E8F71DB813}">
      <dgm:prSet/>
      <dgm:spPr/>
      <dgm:t>
        <a:bodyPr/>
        <a:lstStyle/>
        <a:p>
          <a:endParaRPr lang="en-IN"/>
        </a:p>
      </dgm:t>
    </dgm:pt>
    <dgm:pt modelId="{A6F63E6F-D6DC-4B6B-A970-8D3A0FD61A16}">
      <dgm:prSet phldrT="[Text]" custT="1"/>
      <dgm:spPr/>
      <dgm:t>
        <a:bodyPr anchor="ctr"/>
        <a:lstStyle/>
        <a:p>
          <a:r>
            <a:rPr lang="en-IN" sz="1800" dirty="0">
              <a:latin typeface="Book Antiqua" pitchFamily="18" charset="0"/>
            </a:rPr>
            <a:t>In other cases – Date of redemption</a:t>
          </a:r>
        </a:p>
      </dgm:t>
    </dgm:pt>
    <dgm:pt modelId="{101DAFB7-E626-48A1-808E-9533BE14F383}" type="parTrans" cxnId="{68039BB7-E2B2-483C-A702-304E80C48805}">
      <dgm:prSet/>
      <dgm:spPr/>
      <dgm:t>
        <a:bodyPr/>
        <a:lstStyle/>
        <a:p>
          <a:endParaRPr lang="en-IN"/>
        </a:p>
      </dgm:t>
    </dgm:pt>
    <dgm:pt modelId="{B8C955FB-1144-44B6-A577-95C8776DE741}" type="sibTrans" cxnId="{68039BB7-E2B2-483C-A702-304E80C48805}">
      <dgm:prSet/>
      <dgm:spPr/>
      <dgm:t>
        <a:bodyPr/>
        <a:lstStyle/>
        <a:p>
          <a:endParaRPr lang="en-IN"/>
        </a:p>
      </dgm:t>
    </dgm:pt>
    <dgm:pt modelId="{A7E73429-658E-4249-AA50-6BD554C3B262}">
      <dgm:prSet phldrT="[Text]" custT="1"/>
      <dgm:spPr/>
      <dgm:t>
        <a:bodyPr/>
        <a:lstStyle/>
        <a:p>
          <a:r>
            <a:rPr lang="en-IN" sz="2000" dirty="0">
              <a:latin typeface="Book Antiqua" pitchFamily="18" charset="0"/>
            </a:rPr>
            <a:t>Other than above 3          (5)</a:t>
          </a:r>
        </a:p>
      </dgm:t>
    </dgm:pt>
    <dgm:pt modelId="{2718189F-C8E8-4CCC-A08B-7404F8C7AEF0}" type="parTrans" cxnId="{0A030660-9C07-44A1-B753-8950D58D3146}">
      <dgm:prSet/>
      <dgm:spPr/>
      <dgm:t>
        <a:bodyPr/>
        <a:lstStyle/>
        <a:p>
          <a:endParaRPr lang="en-IN"/>
        </a:p>
      </dgm:t>
    </dgm:pt>
    <dgm:pt modelId="{CB210B4B-811D-4779-84CF-DB05B4065A8A}" type="sibTrans" cxnId="{0A030660-9C07-44A1-B753-8950D58D3146}">
      <dgm:prSet/>
      <dgm:spPr/>
      <dgm:t>
        <a:bodyPr/>
        <a:lstStyle/>
        <a:p>
          <a:endParaRPr lang="en-IN"/>
        </a:p>
      </dgm:t>
    </dgm:pt>
    <dgm:pt modelId="{8FFE84EE-F9C0-4C3D-809C-64CAA53C592B}">
      <dgm:prSet phldrT="[Text]" custT="1"/>
      <dgm:spPr/>
      <dgm:t>
        <a:bodyPr/>
        <a:lstStyle/>
        <a:p>
          <a:pPr algn="ctr"/>
          <a:r>
            <a:rPr lang="en-IN" sz="2000" dirty="0">
              <a:latin typeface="Book Antiqua" pitchFamily="18" charset="0"/>
            </a:rPr>
            <a:t>Vouchers       (4)</a:t>
          </a:r>
          <a:endParaRPr lang="en-IN" sz="1800" dirty="0">
            <a:latin typeface="Book Antiqua" pitchFamily="18" charset="0"/>
          </a:endParaRPr>
        </a:p>
      </dgm:t>
    </dgm:pt>
    <dgm:pt modelId="{20064730-C2FA-4FBE-B1A4-DDFE6E4F71AC}" type="parTrans" cxnId="{34BB4603-2853-465C-AA8D-F897E2AD1754}">
      <dgm:prSet/>
      <dgm:spPr/>
      <dgm:t>
        <a:bodyPr/>
        <a:lstStyle/>
        <a:p>
          <a:endParaRPr lang="en-IN"/>
        </a:p>
      </dgm:t>
    </dgm:pt>
    <dgm:pt modelId="{E61809C5-3532-4521-8E3C-450479DC71E5}" type="sibTrans" cxnId="{34BB4603-2853-465C-AA8D-F897E2AD1754}">
      <dgm:prSet/>
      <dgm:spPr/>
      <dgm:t>
        <a:bodyPr/>
        <a:lstStyle/>
        <a:p>
          <a:endParaRPr lang="en-IN"/>
        </a:p>
      </dgm:t>
    </dgm:pt>
    <dgm:pt modelId="{DA64FF03-C8FF-4FCF-8275-F2CCBB357AE6}" type="pres">
      <dgm:prSet presAssocID="{67EBA8CF-71D2-45CE-937D-75DA4A07928E}" presName="linearFlow" presStyleCnt="0">
        <dgm:presLayoutVars>
          <dgm:dir/>
          <dgm:animLvl val="lvl"/>
          <dgm:resizeHandles val="exact"/>
        </dgm:presLayoutVars>
      </dgm:prSet>
      <dgm:spPr/>
      <dgm:t>
        <a:bodyPr/>
        <a:lstStyle/>
        <a:p>
          <a:endParaRPr lang="en-US"/>
        </a:p>
      </dgm:t>
    </dgm:pt>
    <dgm:pt modelId="{F7307781-13A6-4FCA-A12B-8BA065F7C67F}" type="pres">
      <dgm:prSet presAssocID="{8FFE84EE-F9C0-4C3D-809C-64CAA53C592B}" presName="composite" presStyleCnt="0"/>
      <dgm:spPr/>
    </dgm:pt>
    <dgm:pt modelId="{7A122247-CA58-4016-B620-682685992D79}" type="pres">
      <dgm:prSet presAssocID="{8FFE84EE-F9C0-4C3D-809C-64CAA53C592B}" presName="parentText" presStyleLbl="alignNode1" presStyleIdx="0" presStyleCnt="2">
        <dgm:presLayoutVars>
          <dgm:chMax val="1"/>
          <dgm:bulletEnabled val="1"/>
        </dgm:presLayoutVars>
      </dgm:prSet>
      <dgm:spPr/>
      <dgm:t>
        <a:bodyPr/>
        <a:lstStyle/>
        <a:p>
          <a:endParaRPr lang="en-US"/>
        </a:p>
      </dgm:t>
    </dgm:pt>
    <dgm:pt modelId="{60E2885D-011F-4BF6-BC94-D446FCC98BD9}" type="pres">
      <dgm:prSet presAssocID="{8FFE84EE-F9C0-4C3D-809C-64CAA53C592B}" presName="descendantText" presStyleLbl="alignAcc1" presStyleIdx="0" presStyleCnt="2">
        <dgm:presLayoutVars>
          <dgm:bulletEnabled val="1"/>
        </dgm:presLayoutVars>
      </dgm:prSet>
      <dgm:spPr/>
      <dgm:t>
        <a:bodyPr/>
        <a:lstStyle/>
        <a:p>
          <a:endParaRPr lang="en-US"/>
        </a:p>
      </dgm:t>
    </dgm:pt>
    <dgm:pt modelId="{3C99AEEF-D9DC-4E57-9CF2-FC0DCA73732A}" type="pres">
      <dgm:prSet presAssocID="{E61809C5-3532-4521-8E3C-450479DC71E5}" presName="sp" presStyleCnt="0"/>
      <dgm:spPr/>
    </dgm:pt>
    <dgm:pt modelId="{91D50055-3301-4083-B97C-555BD2671F26}" type="pres">
      <dgm:prSet presAssocID="{A7E73429-658E-4249-AA50-6BD554C3B262}" presName="composite" presStyleCnt="0"/>
      <dgm:spPr/>
    </dgm:pt>
    <dgm:pt modelId="{A79924B2-0433-420A-96B2-53BA8F507282}" type="pres">
      <dgm:prSet presAssocID="{A7E73429-658E-4249-AA50-6BD554C3B262}" presName="parentText" presStyleLbl="alignNode1" presStyleIdx="1" presStyleCnt="2">
        <dgm:presLayoutVars>
          <dgm:chMax val="1"/>
          <dgm:bulletEnabled val="1"/>
        </dgm:presLayoutVars>
      </dgm:prSet>
      <dgm:spPr/>
      <dgm:t>
        <a:bodyPr/>
        <a:lstStyle/>
        <a:p>
          <a:endParaRPr lang="en-US"/>
        </a:p>
      </dgm:t>
    </dgm:pt>
    <dgm:pt modelId="{64D40E9D-153A-4A88-8D28-2CEBDA6EA4D2}" type="pres">
      <dgm:prSet presAssocID="{A7E73429-658E-4249-AA50-6BD554C3B262}" presName="descendantText" presStyleLbl="alignAcc1" presStyleIdx="1" presStyleCnt="2">
        <dgm:presLayoutVars>
          <dgm:bulletEnabled val="1"/>
        </dgm:presLayoutVars>
      </dgm:prSet>
      <dgm:spPr/>
      <dgm:t>
        <a:bodyPr/>
        <a:lstStyle/>
        <a:p>
          <a:endParaRPr lang="en-US"/>
        </a:p>
      </dgm:t>
    </dgm:pt>
  </dgm:ptLst>
  <dgm:cxnLst>
    <dgm:cxn modelId="{C32CC48E-4C27-4B8D-9168-3AEA6B37EA8C}" type="presOf" srcId="{8FFE84EE-F9C0-4C3D-809C-64CAA53C592B}" destId="{7A122247-CA58-4016-B620-682685992D79}" srcOrd="0" destOrd="0" presId="urn:microsoft.com/office/officeart/2005/8/layout/chevron2"/>
    <dgm:cxn modelId="{7E91CB93-9E4E-41A2-B13B-7A92C13B5E5E}" type="presOf" srcId="{B84CA850-2EB5-4C38-BE66-27612AA39F84}" destId="{60E2885D-011F-4BF6-BC94-D446FCC98BD9}" srcOrd="0" destOrd="0" presId="urn:microsoft.com/office/officeart/2005/8/layout/chevron2"/>
    <dgm:cxn modelId="{B861EC38-C555-49A5-8011-AACD9FDB3FA8}" type="presOf" srcId="{A7E73429-658E-4249-AA50-6BD554C3B262}" destId="{A79924B2-0433-420A-96B2-53BA8F507282}" srcOrd="0" destOrd="0" presId="urn:microsoft.com/office/officeart/2005/8/layout/chevron2"/>
    <dgm:cxn modelId="{7BBC8197-36B4-42E6-A707-EA8013AF2BE6}" type="presOf" srcId="{7F3D9ABD-A558-4C52-9E51-73EB1BB530E1}" destId="{64D40E9D-153A-4A88-8D28-2CEBDA6EA4D2}" srcOrd="0" destOrd="1" presId="urn:microsoft.com/office/officeart/2005/8/layout/chevron2"/>
    <dgm:cxn modelId="{F91681E9-5151-471D-B8BE-F2E8F71DB813}" srcId="{8FFE84EE-F9C0-4C3D-809C-64CAA53C592B}" destId="{B84CA850-2EB5-4C38-BE66-27612AA39F84}" srcOrd="0" destOrd="0" parTransId="{105E2C62-DA79-4ADC-A0A3-7E25E9E10C45}" sibTransId="{3AFFA7BF-1B45-46A0-A1E4-8D7C9A513927}"/>
    <dgm:cxn modelId="{7130E89A-9B9B-4038-A875-6E862A352D08}" type="presOf" srcId="{3FC63A2C-2119-4167-8B7C-5F68254720D3}" destId="{64D40E9D-153A-4A88-8D28-2CEBDA6EA4D2}" srcOrd="0" destOrd="0" presId="urn:microsoft.com/office/officeart/2005/8/layout/chevron2"/>
    <dgm:cxn modelId="{7FF359BE-74E7-47F9-AA3D-288E3B79AB88}" type="presOf" srcId="{67EBA8CF-71D2-45CE-937D-75DA4A07928E}" destId="{DA64FF03-C8FF-4FCF-8275-F2CCBB357AE6}" srcOrd="0" destOrd="0" presId="urn:microsoft.com/office/officeart/2005/8/layout/chevron2"/>
    <dgm:cxn modelId="{66981CC0-E102-4E6C-A4FB-CC3F838E3AE1}" srcId="{A7E73429-658E-4249-AA50-6BD554C3B262}" destId="{3FC63A2C-2119-4167-8B7C-5F68254720D3}" srcOrd="0" destOrd="0" parTransId="{9BCB2465-88D5-4E62-8594-ED2E82F6F853}" sibTransId="{83CAD835-E84A-4D30-9914-974F17735612}"/>
    <dgm:cxn modelId="{0A030660-9C07-44A1-B753-8950D58D3146}" srcId="{67EBA8CF-71D2-45CE-937D-75DA4A07928E}" destId="{A7E73429-658E-4249-AA50-6BD554C3B262}" srcOrd="1" destOrd="0" parTransId="{2718189F-C8E8-4CCC-A08B-7404F8C7AEF0}" sibTransId="{CB210B4B-811D-4779-84CF-DB05B4065A8A}"/>
    <dgm:cxn modelId="{34BB4603-2853-465C-AA8D-F897E2AD1754}" srcId="{67EBA8CF-71D2-45CE-937D-75DA4A07928E}" destId="{8FFE84EE-F9C0-4C3D-809C-64CAA53C592B}" srcOrd="0" destOrd="0" parTransId="{20064730-C2FA-4FBE-B1A4-DDFE6E4F71AC}" sibTransId="{E61809C5-3532-4521-8E3C-450479DC71E5}"/>
    <dgm:cxn modelId="{744EFBC3-BDCE-43E5-A6FC-4D5E4B7E81EF}" type="presOf" srcId="{A6F63E6F-D6DC-4B6B-A970-8D3A0FD61A16}" destId="{60E2885D-011F-4BF6-BC94-D446FCC98BD9}" srcOrd="0" destOrd="1" presId="urn:microsoft.com/office/officeart/2005/8/layout/chevron2"/>
    <dgm:cxn modelId="{35EF3CB2-9F1C-404D-906C-CCF00181C948}" srcId="{A7E73429-658E-4249-AA50-6BD554C3B262}" destId="{7F3D9ABD-A558-4C52-9E51-73EB1BB530E1}" srcOrd="1" destOrd="0" parTransId="{05578265-BA38-4205-8009-2B0482DAB4B5}" sibTransId="{EB320E2A-1AE5-4DCE-B80E-C65522861005}"/>
    <dgm:cxn modelId="{68039BB7-E2B2-483C-A702-304E80C48805}" srcId="{8FFE84EE-F9C0-4C3D-809C-64CAA53C592B}" destId="{A6F63E6F-D6DC-4B6B-A970-8D3A0FD61A16}" srcOrd="1" destOrd="0" parTransId="{101DAFB7-E626-48A1-808E-9533BE14F383}" sibTransId="{B8C955FB-1144-44B6-A577-95C8776DE741}"/>
    <dgm:cxn modelId="{EF1FA743-E86C-4932-AAD0-E5486D1D7571}" type="presParOf" srcId="{DA64FF03-C8FF-4FCF-8275-F2CCBB357AE6}" destId="{F7307781-13A6-4FCA-A12B-8BA065F7C67F}" srcOrd="0" destOrd="0" presId="urn:microsoft.com/office/officeart/2005/8/layout/chevron2"/>
    <dgm:cxn modelId="{5BB1699E-6622-4AB5-88CC-B53514F986BE}" type="presParOf" srcId="{F7307781-13A6-4FCA-A12B-8BA065F7C67F}" destId="{7A122247-CA58-4016-B620-682685992D79}" srcOrd="0" destOrd="0" presId="urn:microsoft.com/office/officeart/2005/8/layout/chevron2"/>
    <dgm:cxn modelId="{3F4CB251-4FC1-498D-A96C-F8E7AB3662DE}" type="presParOf" srcId="{F7307781-13A6-4FCA-A12B-8BA065F7C67F}" destId="{60E2885D-011F-4BF6-BC94-D446FCC98BD9}" srcOrd="1" destOrd="0" presId="urn:microsoft.com/office/officeart/2005/8/layout/chevron2"/>
    <dgm:cxn modelId="{6DD66DFA-6850-4FC1-8006-1A0139D69829}" type="presParOf" srcId="{DA64FF03-C8FF-4FCF-8275-F2CCBB357AE6}" destId="{3C99AEEF-D9DC-4E57-9CF2-FC0DCA73732A}" srcOrd="1" destOrd="0" presId="urn:microsoft.com/office/officeart/2005/8/layout/chevron2"/>
    <dgm:cxn modelId="{26ED364D-A226-442A-BF9B-A49785A18F78}" type="presParOf" srcId="{DA64FF03-C8FF-4FCF-8275-F2CCBB357AE6}" destId="{91D50055-3301-4083-B97C-555BD2671F26}" srcOrd="2" destOrd="0" presId="urn:microsoft.com/office/officeart/2005/8/layout/chevron2"/>
    <dgm:cxn modelId="{15FE653D-2DFC-4E29-947A-7F89029AFE81}" type="presParOf" srcId="{91D50055-3301-4083-B97C-555BD2671F26}" destId="{A79924B2-0433-420A-96B2-53BA8F507282}" srcOrd="0" destOrd="0" presId="urn:microsoft.com/office/officeart/2005/8/layout/chevron2"/>
    <dgm:cxn modelId="{198D7689-D368-46C0-8552-19D5431A26FE}" type="presParOf" srcId="{91D50055-3301-4083-B97C-555BD2671F26}" destId="{64D40E9D-153A-4A88-8D28-2CEBDA6EA4D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82A07-EFF4-4D65-9800-54B9602EFBBB}">
      <dsp:nvSpPr>
        <dsp:cNvPr id="0" name=""/>
        <dsp:cNvSpPr/>
      </dsp:nvSpPr>
      <dsp:spPr>
        <a:xfrm>
          <a:off x="0" y="245339"/>
          <a:ext cx="8458200" cy="2205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56450" tIns="291592" rIns="656450" bIns="128016"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a:latin typeface="Book Antiqua" pitchFamily="18" charset="0"/>
            </a:rPr>
            <a:t>Section 2(32) – Continues Supply of Goods</a:t>
          </a:r>
          <a:endParaRPr lang="en-IN" sz="1800" kern="1200" dirty="0"/>
        </a:p>
        <a:p>
          <a:pPr marL="171450" lvl="1" indent="-171450" algn="l" defTabSz="800100">
            <a:lnSpc>
              <a:spcPct val="90000"/>
            </a:lnSpc>
            <a:spcBef>
              <a:spcPct val="0"/>
            </a:spcBef>
            <a:spcAft>
              <a:spcPct val="15000"/>
            </a:spcAft>
            <a:buChar char="••"/>
          </a:pPr>
          <a:r>
            <a:rPr lang="en-US" sz="1800" kern="1200" dirty="0">
              <a:latin typeface="Book Antiqua" pitchFamily="18" charset="0"/>
            </a:rPr>
            <a:t>Section 2(33) – Continues Supply of Services</a:t>
          </a:r>
        </a:p>
        <a:p>
          <a:pPr marL="171450" lvl="1" indent="-171450" algn="l" defTabSz="800100">
            <a:lnSpc>
              <a:spcPct val="90000"/>
            </a:lnSpc>
            <a:spcBef>
              <a:spcPct val="0"/>
            </a:spcBef>
            <a:spcAft>
              <a:spcPct val="15000"/>
            </a:spcAft>
            <a:buChar char="••"/>
          </a:pPr>
          <a:r>
            <a:rPr lang="en-US" sz="1800" kern="1200" dirty="0">
              <a:latin typeface="Book Antiqua" pitchFamily="18" charset="0"/>
            </a:rPr>
            <a:t>Section 2(93) – Recipient </a:t>
          </a:r>
        </a:p>
        <a:p>
          <a:pPr marL="171450" lvl="1" indent="-171450" algn="l" defTabSz="800100">
            <a:lnSpc>
              <a:spcPct val="90000"/>
            </a:lnSpc>
            <a:spcBef>
              <a:spcPct val="0"/>
            </a:spcBef>
            <a:spcAft>
              <a:spcPct val="15000"/>
            </a:spcAft>
            <a:buChar char="••"/>
          </a:pPr>
          <a:r>
            <a:rPr lang="en-US" sz="1800" kern="1200" dirty="0">
              <a:latin typeface="Book Antiqua" pitchFamily="18" charset="0"/>
            </a:rPr>
            <a:t>Section 2(96) – Removal</a:t>
          </a:r>
        </a:p>
        <a:p>
          <a:pPr marL="171450" lvl="1" indent="-171450" algn="l" defTabSz="800100">
            <a:lnSpc>
              <a:spcPct val="90000"/>
            </a:lnSpc>
            <a:spcBef>
              <a:spcPct val="0"/>
            </a:spcBef>
            <a:spcAft>
              <a:spcPct val="15000"/>
            </a:spcAft>
            <a:buChar char="••"/>
          </a:pPr>
          <a:r>
            <a:rPr lang="en-US" sz="1800" kern="1200" dirty="0">
              <a:latin typeface="Book Antiqua" pitchFamily="18" charset="0"/>
            </a:rPr>
            <a:t>Section 2(98) – Reverse Charge</a:t>
          </a:r>
        </a:p>
        <a:p>
          <a:pPr marL="171450" lvl="1" indent="-171450" algn="l" defTabSz="800100">
            <a:lnSpc>
              <a:spcPct val="90000"/>
            </a:lnSpc>
            <a:spcBef>
              <a:spcPct val="0"/>
            </a:spcBef>
            <a:spcAft>
              <a:spcPct val="15000"/>
            </a:spcAft>
            <a:buChar char="••"/>
          </a:pPr>
          <a:r>
            <a:rPr lang="en-US" sz="1800" kern="1200" dirty="0">
              <a:latin typeface="Book Antiqua" pitchFamily="18" charset="0"/>
            </a:rPr>
            <a:t>Section 2(105) – Supplier </a:t>
          </a:r>
        </a:p>
      </dsp:txBody>
      <dsp:txXfrm>
        <a:off x="0" y="245339"/>
        <a:ext cx="8458200" cy="2205000"/>
      </dsp:txXfrm>
    </dsp:sp>
    <dsp:sp modelId="{D064BD40-FBE7-4439-AD1C-C4E0B54552A0}">
      <dsp:nvSpPr>
        <dsp:cNvPr id="0" name=""/>
        <dsp:cNvSpPr/>
      </dsp:nvSpPr>
      <dsp:spPr>
        <a:xfrm>
          <a:off x="422910" y="38699"/>
          <a:ext cx="5920740" cy="4132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IN" sz="1800" kern="1200" dirty="0"/>
            <a:t>Section 2</a:t>
          </a:r>
        </a:p>
      </dsp:txBody>
      <dsp:txXfrm>
        <a:off x="443085" y="58874"/>
        <a:ext cx="5880390" cy="372930"/>
      </dsp:txXfrm>
    </dsp:sp>
    <dsp:sp modelId="{C91675D3-2C41-4965-8363-3995ED87416C}">
      <dsp:nvSpPr>
        <dsp:cNvPr id="0" name=""/>
        <dsp:cNvSpPr/>
      </dsp:nvSpPr>
      <dsp:spPr>
        <a:xfrm>
          <a:off x="0" y="2732580"/>
          <a:ext cx="8458200" cy="3528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E10252A-4A86-4EAF-B652-46C7CFBD6805}">
      <dsp:nvSpPr>
        <dsp:cNvPr id="0" name=""/>
        <dsp:cNvSpPr/>
      </dsp:nvSpPr>
      <dsp:spPr>
        <a:xfrm>
          <a:off x="422910" y="2525939"/>
          <a:ext cx="5920740" cy="4132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a:latin typeface="Book Antiqua" pitchFamily="18" charset="0"/>
            </a:rPr>
            <a:t>Section 12 – Time of Supply of Goods</a:t>
          </a:r>
        </a:p>
      </dsp:txBody>
      <dsp:txXfrm>
        <a:off x="443085" y="2546114"/>
        <a:ext cx="5880390" cy="372930"/>
      </dsp:txXfrm>
    </dsp:sp>
    <dsp:sp modelId="{091B2FEA-F913-4F12-91AC-247FB2E78DEE}">
      <dsp:nvSpPr>
        <dsp:cNvPr id="0" name=""/>
        <dsp:cNvSpPr/>
      </dsp:nvSpPr>
      <dsp:spPr>
        <a:xfrm>
          <a:off x="0" y="3367620"/>
          <a:ext cx="8458200" cy="3528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27E33E35-F0E3-4CC1-B553-87190F0DC91E}">
      <dsp:nvSpPr>
        <dsp:cNvPr id="0" name=""/>
        <dsp:cNvSpPr/>
      </dsp:nvSpPr>
      <dsp:spPr>
        <a:xfrm>
          <a:off x="422910" y="3160979"/>
          <a:ext cx="5920740" cy="4132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a:latin typeface="Book Antiqua" pitchFamily="18" charset="0"/>
            </a:rPr>
            <a:t>Section 13 – Time of Supply of Services</a:t>
          </a:r>
        </a:p>
      </dsp:txBody>
      <dsp:txXfrm>
        <a:off x="443085" y="3181154"/>
        <a:ext cx="5880390" cy="372930"/>
      </dsp:txXfrm>
    </dsp:sp>
    <dsp:sp modelId="{5835AC1C-45BA-47E3-8259-E482D494085D}">
      <dsp:nvSpPr>
        <dsp:cNvPr id="0" name=""/>
        <dsp:cNvSpPr/>
      </dsp:nvSpPr>
      <dsp:spPr>
        <a:xfrm>
          <a:off x="0" y="4002660"/>
          <a:ext cx="8458200" cy="3528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BDF93299-5443-4E91-87D9-CB351DA7D796}">
      <dsp:nvSpPr>
        <dsp:cNvPr id="0" name=""/>
        <dsp:cNvSpPr/>
      </dsp:nvSpPr>
      <dsp:spPr>
        <a:xfrm>
          <a:off x="422910" y="3796020"/>
          <a:ext cx="5920740" cy="4132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a:latin typeface="Book Antiqua" pitchFamily="18" charset="0"/>
            </a:rPr>
            <a:t>Section 14 – Change in rate of Tax</a:t>
          </a:r>
        </a:p>
      </dsp:txBody>
      <dsp:txXfrm>
        <a:off x="443085" y="3816195"/>
        <a:ext cx="5880390" cy="372930"/>
      </dsp:txXfrm>
    </dsp:sp>
    <dsp:sp modelId="{24C1586C-0B71-431B-B064-4AC47AF16421}">
      <dsp:nvSpPr>
        <dsp:cNvPr id="0" name=""/>
        <dsp:cNvSpPr/>
      </dsp:nvSpPr>
      <dsp:spPr>
        <a:xfrm>
          <a:off x="0" y="4637699"/>
          <a:ext cx="8458200" cy="3528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0CE682B-1D39-4408-AA2E-E3E349BE29B5}">
      <dsp:nvSpPr>
        <dsp:cNvPr id="0" name=""/>
        <dsp:cNvSpPr/>
      </dsp:nvSpPr>
      <dsp:spPr>
        <a:xfrm>
          <a:off x="422910" y="4431060"/>
          <a:ext cx="5920740" cy="4132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sz="1800" kern="1200" dirty="0">
              <a:latin typeface="Book Antiqua" pitchFamily="18" charset="0"/>
            </a:rPr>
            <a:t>Section 31 – Tax Invoice</a:t>
          </a:r>
        </a:p>
      </dsp:txBody>
      <dsp:txXfrm>
        <a:off x="443085" y="4451235"/>
        <a:ext cx="5880390" cy="37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B733A-66F3-486E-9B15-52FBF9BE523B}">
      <dsp:nvSpPr>
        <dsp:cNvPr id="0" name=""/>
        <dsp:cNvSpPr/>
      </dsp:nvSpPr>
      <dsp:spPr>
        <a:xfrm rot="5400000">
          <a:off x="-352902" y="914600"/>
          <a:ext cx="2352682" cy="164687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Normal           (2)</a:t>
          </a:r>
        </a:p>
      </dsp:txBody>
      <dsp:txXfrm rot="-5400000">
        <a:off x="1" y="1385137"/>
        <a:ext cx="1646877" cy="705805"/>
      </dsp:txXfrm>
    </dsp:sp>
    <dsp:sp modelId="{2B99AA0D-E37A-44CF-B427-E53196659F4D}">
      <dsp:nvSpPr>
        <dsp:cNvPr id="0" name=""/>
        <dsp:cNvSpPr/>
      </dsp:nvSpPr>
      <dsp:spPr>
        <a:xfrm rot="5400000">
          <a:off x="3624649" y="-1965041"/>
          <a:ext cx="2627178" cy="658272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IN" sz="2000" kern="1200" dirty="0">
              <a:solidFill>
                <a:schemeClr val="tx1"/>
              </a:solidFill>
              <a:latin typeface="Book Antiqua" pitchFamily="18" charset="0"/>
            </a:rPr>
            <a:t>Earliest of the Following :</a:t>
          </a:r>
        </a:p>
        <a:p>
          <a:pPr marL="228600" lvl="1" indent="-228600" algn="l" defTabSz="889000">
            <a:lnSpc>
              <a:spcPct val="90000"/>
            </a:lnSpc>
            <a:spcBef>
              <a:spcPct val="0"/>
            </a:spcBef>
            <a:spcAft>
              <a:spcPct val="15000"/>
            </a:spcAft>
            <a:buChar char="••"/>
          </a:pPr>
          <a:r>
            <a:rPr lang="en-IN" sz="2000" kern="1200" dirty="0">
              <a:solidFill>
                <a:schemeClr val="tx1"/>
              </a:solidFill>
              <a:latin typeface="Book Antiqua" pitchFamily="18" charset="0"/>
            </a:rPr>
            <a:t>Date of issue of Invoice by the </a:t>
          </a:r>
          <a:r>
            <a:rPr lang="en-IN" sz="2000" i="1" kern="1200" dirty="0">
              <a:solidFill>
                <a:schemeClr val="tx1"/>
              </a:solidFill>
              <a:latin typeface="Book Antiqua" pitchFamily="18" charset="0"/>
            </a:rPr>
            <a:t>supplier</a:t>
          </a:r>
          <a:r>
            <a:rPr lang="en-IN" sz="2000" kern="1200" dirty="0">
              <a:solidFill>
                <a:schemeClr val="tx1"/>
              </a:solidFill>
              <a:latin typeface="Book Antiqua" pitchFamily="18" charset="0"/>
            </a:rPr>
            <a:t>; or </a:t>
          </a:r>
          <a:r>
            <a:rPr lang="en-IN" sz="2000" i="1" kern="1200" dirty="0">
              <a:solidFill>
                <a:schemeClr val="tx1"/>
              </a:solidFill>
              <a:latin typeface="Book Antiqua" pitchFamily="18" charset="0"/>
            </a:rPr>
            <a:t>Last date</a:t>
          </a:r>
          <a:r>
            <a:rPr lang="en-IN" sz="2000" kern="1200" dirty="0">
              <a:solidFill>
                <a:schemeClr val="tx1"/>
              </a:solidFill>
              <a:latin typeface="Book Antiqua" pitchFamily="18" charset="0"/>
            </a:rPr>
            <a:t> on which he is required to issue the invoice with respect to supply; or</a:t>
          </a:r>
        </a:p>
        <a:p>
          <a:pPr marL="228600" lvl="1" indent="-228600" algn="l" defTabSz="889000">
            <a:lnSpc>
              <a:spcPct val="90000"/>
            </a:lnSpc>
            <a:spcBef>
              <a:spcPct val="0"/>
            </a:spcBef>
            <a:spcAft>
              <a:spcPct val="15000"/>
            </a:spcAft>
            <a:buChar char="••"/>
          </a:pPr>
          <a:r>
            <a:rPr lang="en-IN" sz="2000" kern="1200" dirty="0">
              <a:solidFill>
                <a:schemeClr val="tx1"/>
              </a:solidFill>
              <a:latin typeface="Book Antiqua" pitchFamily="18" charset="0"/>
            </a:rPr>
            <a:t>Date of receipt of the </a:t>
          </a:r>
          <a:r>
            <a:rPr lang="en-IN" sz="1800" kern="1200" dirty="0">
              <a:solidFill>
                <a:schemeClr val="tx1"/>
              </a:solidFill>
              <a:latin typeface="Book Antiqua" pitchFamily="18" charset="0"/>
            </a:rPr>
            <a:t>payment with respect to supply</a:t>
          </a:r>
          <a:br>
            <a:rPr lang="en-IN" sz="1800" kern="1200" dirty="0">
              <a:solidFill>
                <a:schemeClr val="tx1"/>
              </a:solidFill>
              <a:latin typeface="Book Antiqua" pitchFamily="18" charset="0"/>
            </a:rPr>
          </a:br>
          <a:r>
            <a:rPr lang="en-IN" sz="1800" b="0" i="1" kern="1200" dirty="0">
              <a:solidFill>
                <a:schemeClr val="tx1"/>
              </a:solidFill>
              <a:latin typeface="Book Antiqua" pitchFamily="18" charset="0"/>
            </a:rPr>
            <a:t>If excess receive up to Rs. 1,000/, Time of supply at the option of supplier.</a:t>
          </a:r>
          <a:endParaRPr lang="en-IN" sz="1800" kern="1200" dirty="0">
            <a:solidFill>
              <a:schemeClr val="tx1"/>
            </a:solidFill>
            <a:latin typeface="Book Antiqua" pitchFamily="18" charset="0"/>
          </a:endParaRPr>
        </a:p>
        <a:p>
          <a:pPr marL="171450" lvl="1" indent="-171450" algn="l" defTabSz="800100">
            <a:lnSpc>
              <a:spcPct val="90000"/>
            </a:lnSpc>
            <a:spcBef>
              <a:spcPct val="0"/>
            </a:spcBef>
            <a:spcAft>
              <a:spcPct val="15000"/>
            </a:spcAft>
            <a:buChar char="••"/>
          </a:pPr>
          <a:r>
            <a:rPr lang="en-IN" sz="1800" kern="1200" dirty="0">
              <a:solidFill>
                <a:schemeClr val="tx1"/>
              </a:solidFill>
              <a:latin typeface="Book Antiqua" pitchFamily="18" charset="0"/>
            </a:rPr>
            <a:t>Time of supply on account of addition in value on account of late fess, interest, fine etc shall be the date of such receipt</a:t>
          </a:r>
        </a:p>
      </dsp:txBody>
      <dsp:txXfrm rot="-5400000">
        <a:off x="1646877" y="140979"/>
        <a:ext cx="6454474" cy="2370682"/>
      </dsp:txXfrm>
    </dsp:sp>
    <dsp:sp modelId="{D69EC24C-F2D4-48C8-8143-44DFE54E92A5}">
      <dsp:nvSpPr>
        <dsp:cNvPr id="0" name=""/>
        <dsp:cNvSpPr/>
      </dsp:nvSpPr>
      <dsp:spPr>
        <a:xfrm rot="5400000">
          <a:off x="-352902" y="3016689"/>
          <a:ext cx="2352682" cy="164687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Reverse Charge           (3)</a:t>
          </a:r>
        </a:p>
      </dsp:txBody>
      <dsp:txXfrm rot="-5400000">
        <a:off x="1" y="3487226"/>
        <a:ext cx="1646877" cy="705805"/>
      </dsp:txXfrm>
    </dsp:sp>
    <dsp:sp modelId="{E048B2A9-E4C5-4D28-9D2F-1B517EAD9F1A}">
      <dsp:nvSpPr>
        <dsp:cNvPr id="0" name=""/>
        <dsp:cNvSpPr/>
      </dsp:nvSpPr>
      <dsp:spPr>
        <a:xfrm rot="5400000">
          <a:off x="4173214" y="137449"/>
          <a:ext cx="1530047" cy="658272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a:latin typeface="Book Antiqua" pitchFamily="18" charset="0"/>
            </a:rPr>
            <a:t>Earliest of the following :</a:t>
          </a:r>
        </a:p>
        <a:p>
          <a:pPr marL="342900" lvl="2" indent="-171450" algn="l" defTabSz="800100">
            <a:lnSpc>
              <a:spcPct val="90000"/>
            </a:lnSpc>
            <a:spcBef>
              <a:spcPct val="0"/>
            </a:spcBef>
            <a:spcAft>
              <a:spcPct val="15000"/>
            </a:spcAft>
            <a:buChar char="••"/>
          </a:pPr>
          <a:r>
            <a:rPr lang="en-IN" sz="1800" kern="1200" dirty="0">
              <a:latin typeface="Book Antiqua" pitchFamily="18" charset="0"/>
            </a:rPr>
            <a:t>Date of Receipt of Goods</a:t>
          </a:r>
        </a:p>
        <a:p>
          <a:pPr marL="342900" lvl="2" indent="-171450" algn="just" defTabSz="800100">
            <a:lnSpc>
              <a:spcPct val="90000"/>
            </a:lnSpc>
            <a:spcBef>
              <a:spcPct val="0"/>
            </a:spcBef>
            <a:spcAft>
              <a:spcPct val="15000"/>
            </a:spcAft>
            <a:buChar char="••"/>
          </a:pPr>
          <a:r>
            <a:rPr lang="en-IN" sz="1800" kern="1200" dirty="0">
              <a:latin typeface="Book Antiqua" pitchFamily="18" charset="0"/>
            </a:rPr>
            <a:t>Date on which Payment is made</a:t>
          </a:r>
        </a:p>
        <a:p>
          <a:pPr marL="342900" lvl="2" indent="-171450" algn="l" defTabSz="800100">
            <a:lnSpc>
              <a:spcPct val="90000"/>
            </a:lnSpc>
            <a:spcBef>
              <a:spcPct val="0"/>
            </a:spcBef>
            <a:spcAft>
              <a:spcPct val="15000"/>
            </a:spcAft>
            <a:buChar char="••"/>
          </a:pPr>
          <a:r>
            <a:rPr lang="en-IN" sz="1800" kern="1200" dirty="0">
              <a:latin typeface="Book Antiqua" pitchFamily="18" charset="0"/>
            </a:rPr>
            <a:t>Date immediately following 30 days of invoice</a:t>
          </a:r>
        </a:p>
      </dsp:txBody>
      <dsp:txXfrm rot="-5400000">
        <a:off x="1646877" y="2738478"/>
        <a:ext cx="6508031" cy="13806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4515D-ADFE-49AA-BDCE-33E7EEE41E25}">
      <dsp:nvSpPr>
        <dsp:cNvPr id="0" name=""/>
        <dsp:cNvSpPr/>
      </dsp:nvSpPr>
      <dsp:spPr>
        <a:xfrm>
          <a:off x="634364" y="0"/>
          <a:ext cx="7189470" cy="4876800"/>
        </a:xfrm>
        <a:prstGeom prst="rightArrow">
          <a:avLst/>
        </a:prstGeom>
        <a:solidFill>
          <a:schemeClr val="dk2">
            <a:tint val="40000"/>
            <a:hueOff val="0"/>
            <a:satOff val="0"/>
            <a:lumOff val="0"/>
            <a:alphaOff val="0"/>
          </a:schemeClr>
        </a:solidFill>
        <a:ln w="9525" cap="flat" cmpd="sng" algn="ctr">
          <a:solidFill>
            <a:schemeClr val="dk2">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741F36B-40FD-4B8B-BB2E-02A87C3E854D}">
      <dsp:nvSpPr>
        <dsp:cNvPr id="0" name=""/>
        <dsp:cNvSpPr/>
      </dsp:nvSpPr>
      <dsp:spPr>
        <a:xfrm>
          <a:off x="0" y="1463040"/>
          <a:ext cx="2537460" cy="19507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IN" sz="2000" b="1" kern="1200" dirty="0">
              <a:latin typeface="Book Antiqua" pitchFamily="18" charset="0"/>
            </a:rPr>
            <a:t>Invoice Shall be issued before or at the time of</a:t>
          </a:r>
        </a:p>
      </dsp:txBody>
      <dsp:txXfrm>
        <a:off x="95226" y="1558266"/>
        <a:ext cx="2347008" cy="1760268"/>
      </dsp:txXfrm>
    </dsp:sp>
    <dsp:sp modelId="{3FB680D3-05A2-448B-B87E-EA4C65BDEC4D}">
      <dsp:nvSpPr>
        <dsp:cNvPr id="0" name=""/>
        <dsp:cNvSpPr/>
      </dsp:nvSpPr>
      <dsp:spPr>
        <a:xfrm>
          <a:off x="2960369" y="1463040"/>
          <a:ext cx="2537460" cy="19507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IN" sz="1800" kern="1200" dirty="0">
              <a:latin typeface="Book Antiqua" pitchFamily="18" charset="0"/>
            </a:rPr>
            <a:t>Removal of Goods for Supply to the </a:t>
          </a:r>
          <a:r>
            <a:rPr lang="en-IN" sz="1800" b="1" i="1" u="sng" kern="1200" dirty="0">
              <a:latin typeface="Book Antiqua" pitchFamily="18" charset="0"/>
              <a:hlinkClick xmlns:r="http://schemas.openxmlformats.org/officeDocument/2006/relationships" r:id="" action="ppaction://hlinksldjump"/>
            </a:rPr>
            <a:t>recipient</a:t>
          </a:r>
          <a:r>
            <a:rPr lang="en-IN" sz="1800" kern="1200" dirty="0">
              <a:latin typeface="Book Antiqua" pitchFamily="18" charset="0"/>
            </a:rPr>
            <a:t>, where movement is involved; or</a:t>
          </a:r>
        </a:p>
      </dsp:txBody>
      <dsp:txXfrm>
        <a:off x="3055595" y="1558266"/>
        <a:ext cx="2347008" cy="1760268"/>
      </dsp:txXfrm>
    </dsp:sp>
    <dsp:sp modelId="{0AF40538-33D0-4A66-8305-CC8F44D76FD1}">
      <dsp:nvSpPr>
        <dsp:cNvPr id="0" name=""/>
        <dsp:cNvSpPr/>
      </dsp:nvSpPr>
      <dsp:spPr>
        <a:xfrm>
          <a:off x="5920740" y="1463040"/>
          <a:ext cx="2537460" cy="19507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n-IN" sz="1800" kern="1200" dirty="0">
              <a:latin typeface="Book Antiqua" pitchFamily="18" charset="0"/>
            </a:rPr>
            <a:t>Delivery of goods or </a:t>
          </a:r>
          <a:r>
            <a:rPr lang="en-IN" sz="1800" b="1" i="1" u="sng" kern="1200" dirty="0">
              <a:latin typeface="Book Antiqua" pitchFamily="18" charset="0"/>
              <a:hlinkClick xmlns:r="http://schemas.openxmlformats.org/officeDocument/2006/relationships" r:id="" action="ppaction://hlinksldjump"/>
            </a:rPr>
            <a:t>making available</a:t>
          </a:r>
          <a:r>
            <a:rPr lang="en-IN" sz="1800" kern="1200" dirty="0">
              <a:latin typeface="Book Antiqua" pitchFamily="18" charset="0"/>
            </a:rPr>
            <a:t>, in any other case</a:t>
          </a:r>
          <a:endParaRPr lang="en-IN" sz="2000" kern="1200" dirty="0">
            <a:latin typeface="Book Antiqua" pitchFamily="18" charset="0"/>
          </a:endParaRPr>
        </a:p>
      </dsp:txBody>
      <dsp:txXfrm>
        <a:off x="6015966" y="1558266"/>
        <a:ext cx="2347008" cy="17602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ADD28-AF06-4AFE-A53B-15AF9E0A73D7}">
      <dsp:nvSpPr>
        <dsp:cNvPr id="0" name=""/>
        <dsp:cNvSpPr/>
      </dsp:nvSpPr>
      <dsp:spPr>
        <a:xfrm>
          <a:off x="4245483" y="1959352"/>
          <a:ext cx="91440" cy="250438"/>
        </a:xfrm>
        <a:custGeom>
          <a:avLst/>
          <a:gdLst/>
          <a:ahLst/>
          <a:cxnLst/>
          <a:rect l="0" t="0" r="0" b="0"/>
          <a:pathLst>
            <a:path>
              <a:moveTo>
                <a:pt x="45720" y="0"/>
              </a:moveTo>
              <a:lnTo>
                <a:pt x="101286" y="0"/>
              </a:lnTo>
              <a:lnTo>
                <a:pt x="101286" y="250438"/>
              </a:lnTo>
            </a:path>
          </a:pathLst>
        </a:cu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05D6556-141B-4C98-A503-777D7F0D00DC}">
      <dsp:nvSpPr>
        <dsp:cNvPr id="0" name=""/>
        <dsp:cNvSpPr/>
      </dsp:nvSpPr>
      <dsp:spPr>
        <a:xfrm>
          <a:off x="1697059" y="212871"/>
          <a:ext cx="5188287" cy="174648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In case of </a:t>
          </a:r>
          <a:r>
            <a:rPr lang="en-IN" sz="2000" b="1" i="1" u="none" kern="1200" dirty="0">
              <a:solidFill>
                <a:srgbClr val="FF0000"/>
              </a:solidFill>
              <a:latin typeface="Book Antiqua" pitchFamily="18" charset="0"/>
              <a:hlinkClick xmlns:r="http://schemas.openxmlformats.org/officeDocument/2006/relationships" r:id="" action="ppaction://hlinksldjump"/>
            </a:rPr>
            <a:t>Continuous supply of goods</a:t>
          </a:r>
          <a:endParaRPr lang="en-IN" sz="2000" b="1" i="1" u="none" kern="1200" dirty="0">
            <a:solidFill>
              <a:srgbClr val="FF0000"/>
            </a:solidFill>
            <a:latin typeface="Book Antiqua" pitchFamily="18" charset="0"/>
          </a:endParaRPr>
        </a:p>
      </dsp:txBody>
      <dsp:txXfrm>
        <a:off x="1697059" y="212871"/>
        <a:ext cx="5188287" cy="1746481"/>
      </dsp:txXfrm>
    </dsp:sp>
    <dsp:sp modelId="{B78525AB-25CB-4ED4-BE1D-0D7834980043}">
      <dsp:nvSpPr>
        <dsp:cNvPr id="0" name=""/>
        <dsp:cNvSpPr/>
      </dsp:nvSpPr>
      <dsp:spPr>
        <a:xfrm>
          <a:off x="914406" y="2209791"/>
          <a:ext cx="6864727" cy="2239680"/>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en-IN" sz="1800" kern="1200" dirty="0">
              <a:latin typeface="Book Antiqua" pitchFamily="18" charset="0"/>
            </a:rPr>
            <a:t>Where successive statement of accounts or payment are involved, Invoice shall be issued before or at the time of issuance of each such statement or at the time of receipt of each such payment.</a:t>
          </a:r>
        </a:p>
      </dsp:txBody>
      <dsp:txXfrm>
        <a:off x="914406" y="2209791"/>
        <a:ext cx="6864727" cy="22396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5066E3-D556-4931-AA6C-D709D54BFF6D}">
      <dsp:nvSpPr>
        <dsp:cNvPr id="0" name=""/>
        <dsp:cNvSpPr/>
      </dsp:nvSpPr>
      <dsp:spPr>
        <a:xfrm>
          <a:off x="5376172" y="2781189"/>
          <a:ext cx="91440" cy="1224355"/>
        </a:xfrm>
        <a:custGeom>
          <a:avLst/>
          <a:gdLst/>
          <a:ahLst/>
          <a:cxnLst/>
          <a:rect l="0" t="0" r="0" b="0"/>
          <a:pathLst>
            <a:path>
              <a:moveTo>
                <a:pt x="45720" y="0"/>
              </a:moveTo>
              <a:lnTo>
                <a:pt x="64850" y="1224355"/>
              </a:lnTo>
            </a:path>
          </a:pathLst>
        </a:custGeom>
        <a:noFill/>
        <a:ln w="25400" cap="flat" cmpd="sng" algn="ctr">
          <a:solidFill>
            <a:schemeClr val="accent6">
              <a:tint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6EAC7C-A497-461D-9460-6243C01ED576}">
      <dsp:nvSpPr>
        <dsp:cNvPr id="0" name=""/>
        <dsp:cNvSpPr/>
      </dsp:nvSpPr>
      <dsp:spPr>
        <a:xfrm>
          <a:off x="5421892" y="2781189"/>
          <a:ext cx="490339" cy="1220679"/>
        </a:xfrm>
        <a:custGeom>
          <a:avLst/>
          <a:gdLst/>
          <a:ahLst/>
          <a:cxnLst/>
          <a:rect l="0" t="0" r="0" b="0"/>
          <a:pathLst>
            <a:path>
              <a:moveTo>
                <a:pt x="0" y="0"/>
              </a:moveTo>
              <a:lnTo>
                <a:pt x="0" y="1220679"/>
              </a:lnTo>
              <a:lnTo>
                <a:pt x="490339" y="1220679"/>
              </a:lnTo>
            </a:path>
          </a:pathLst>
        </a:custGeom>
        <a:noFill/>
        <a:ln w="25400" cap="flat" cmpd="sng" algn="ctr">
          <a:solidFill>
            <a:schemeClr val="accent6">
              <a:tint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ED4651A-534B-4801-95D8-34A145ADAE74}">
      <dsp:nvSpPr>
        <dsp:cNvPr id="0" name=""/>
        <dsp:cNvSpPr/>
      </dsp:nvSpPr>
      <dsp:spPr>
        <a:xfrm>
          <a:off x="4871177" y="1004874"/>
          <a:ext cx="1858286" cy="449488"/>
        </a:xfrm>
        <a:custGeom>
          <a:avLst/>
          <a:gdLst/>
          <a:ahLst/>
          <a:cxnLst/>
          <a:rect l="0" t="0" r="0" b="0"/>
          <a:pathLst>
            <a:path>
              <a:moveTo>
                <a:pt x="0" y="0"/>
              </a:moveTo>
              <a:lnTo>
                <a:pt x="0" y="170855"/>
              </a:lnTo>
              <a:lnTo>
                <a:pt x="1858286" y="170855"/>
              </a:lnTo>
              <a:lnTo>
                <a:pt x="1858286" y="449488"/>
              </a:lnTo>
            </a:path>
          </a:pathLst>
        </a:custGeom>
        <a:noFill/>
        <a:ln w="25400" cap="flat" cmpd="sng" algn="ctr">
          <a:solidFill>
            <a:schemeClr val="accent6">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B9ADD28-AF06-4AFE-A53B-15AF9E0A73D7}">
      <dsp:nvSpPr>
        <dsp:cNvPr id="0" name=""/>
        <dsp:cNvSpPr/>
      </dsp:nvSpPr>
      <dsp:spPr>
        <a:xfrm>
          <a:off x="3189186" y="1004874"/>
          <a:ext cx="1681990" cy="470386"/>
        </a:xfrm>
        <a:custGeom>
          <a:avLst/>
          <a:gdLst/>
          <a:ahLst/>
          <a:cxnLst/>
          <a:rect l="0" t="0" r="0" b="0"/>
          <a:pathLst>
            <a:path>
              <a:moveTo>
                <a:pt x="1681990" y="0"/>
              </a:moveTo>
              <a:lnTo>
                <a:pt x="1681990" y="191752"/>
              </a:lnTo>
              <a:lnTo>
                <a:pt x="0" y="191752"/>
              </a:lnTo>
              <a:lnTo>
                <a:pt x="0" y="470386"/>
              </a:lnTo>
            </a:path>
          </a:pathLst>
        </a:custGeom>
        <a:noFill/>
        <a:ln w="25400" cap="flat" cmpd="sng" algn="ctr">
          <a:solidFill>
            <a:schemeClr val="accent6">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05D6556-141B-4C98-A503-777D7F0D00DC}">
      <dsp:nvSpPr>
        <dsp:cNvPr id="0" name=""/>
        <dsp:cNvSpPr/>
      </dsp:nvSpPr>
      <dsp:spPr>
        <a:xfrm>
          <a:off x="2731948" y="111602"/>
          <a:ext cx="4278456" cy="893272"/>
        </a:xfrm>
        <a:prstGeom prst="rect">
          <a:avLst/>
        </a:prstGeom>
        <a:gradFill rotWithShape="0">
          <a:gsLst>
            <a:gs pos="0">
              <a:schemeClr val="accent6">
                <a:shade val="80000"/>
                <a:hueOff val="0"/>
                <a:satOff val="0"/>
                <a:lumOff val="0"/>
                <a:alphaOff val="0"/>
                <a:shade val="51000"/>
                <a:satMod val="130000"/>
              </a:schemeClr>
            </a:gs>
            <a:gs pos="80000">
              <a:schemeClr val="accent6">
                <a:shade val="80000"/>
                <a:hueOff val="0"/>
                <a:satOff val="0"/>
                <a:lumOff val="0"/>
                <a:alphaOff val="0"/>
                <a:shade val="93000"/>
                <a:satMod val="130000"/>
              </a:schemeClr>
            </a:gs>
            <a:gs pos="100000">
              <a:schemeClr val="accent6">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b="0" i="0" kern="1200" dirty="0">
              <a:latin typeface="Book Antiqua" pitchFamily="18" charset="0"/>
            </a:rPr>
            <a:t>In case of </a:t>
          </a:r>
          <a:r>
            <a:rPr lang="en-IN" sz="2000" b="0" i="0" u="none" kern="1200" dirty="0">
              <a:latin typeface="Book Antiqua" pitchFamily="18" charset="0"/>
            </a:rPr>
            <a:t>Goods sent on approval or sale or returned or similar terms.</a:t>
          </a:r>
        </a:p>
      </dsp:txBody>
      <dsp:txXfrm>
        <a:off x="2731948" y="111602"/>
        <a:ext cx="4278456" cy="893272"/>
      </dsp:txXfrm>
    </dsp:sp>
    <dsp:sp modelId="{B78525AB-25CB-4ED4-BE1D-0D7834980043}">
      <dsp:nvSpPr>
        <dsp:cNvPr id="0" name=""/>
        <dsp:cNvSpPr/>
      </dsp:nvSpPr>
      <dsp:spPr>
        <a:xfrm>
          <a:off x="1577769" y="1475261"/>
          <a:ext cx="3222833" cy="1326825"/>
        </a:xfrm>
        <a:prstGeom prst="rect">
          <a:avLst/>
        </a:prstGeom>
        <a:gradFill rotWithShape="0">
          <a:gsLst>
            <a:gs pos="0">
              <a:schemeClr val="accent6">
                <a:tint val="99000"/>
                <a:hueOff val="0"/>
                <a:satOff val="0"/>
                <a:lumOff val="0"/>
                <a:alphaOff val="0"/>
                <a:shade val="51000"/>
                <a:satMod val="130000"/>
              </a:schemeClr>
            </a:gs>
            <a:gs pos="80000">
              <a:schemeClr val="accent6">
                <a:tint val="99000"/>
                <a:hueOff val="0"/>
                <a:satOff val="0"/>
                <a:lumOff val="0"/>
                <a:alphaOff val="0"/>
                <a:shade val="93000"/>
                <a:satMod val="130000"/>
              </a:schemeClr>
            </a:gs>
            <a:gs pos="100000">
              <a:schemeClr val="accent6">
                <a:tint val="99000"/>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en-IN" sz="1800" kern="1200" dirty="0">
              <a:latin typeface="Book Antiqua" pitchFamily="18" charset="0"/>
            </a:rPr>
            <a:t>Where goods are removed before it is known whether supply will take place.</a:t>
          </a:r>
        </a:p>
      </dsp:txBody>
      <dsp:txXfrm>
        <a:off x="1577769" y="1475261"/>
        <a:ext cx="3222833" cy="1326825"/>
      </dsp:txXfrm>
    </dsp:sp>
    <dsp:sp modelId="{51BC1C14-AA6B-4087-BB39-FFE0740B7842}">
      <dsp:nvSpPr>
        <dsp:cNvPr id="0" name=""/>
        <dsp:cNvSpPr/>
      </dsp:nvSpPr>
      <dsp:spPr>
        <a:xfrm>
          <a:off x="5094999" y="1454363"/>
          <a:ext cx="3268927" cy="1326825"/>
        </a:xfrm>
        <a:prstGeom prst="rect">
          <a:avLst/>
        </a:prstGeom>
        <a:gradFill rotWithShape="0">
          <a:gsLst>
            <a:gs pos="0">
              <a:schemeClr val="accent6">
                <a:tint val="99000"/>
                <a:hueOff val="0"/>
                <a:satOff val="0"/>
                <a:lumOff val="0"/>
                <a:alphaOff val="0"/>
                <a:shade val="51000"/>
                <a:satMod val="130000"/>
              </a:schemeClr>
            </a:gs>
            <a:gs pos="80000">
              <a:schemeClr val="accent6">
                <a:tint val="99000"/>
                <a:hueOff val="0"/>
                <a:satOff val="0"/>
                <a:lumOff val="0"/>
                <a:alphaOff val="0"/>
                <a:shade val="93000"/>
                <a:satMod val="130000"/>
              </a:schemeClr>
            </a:gs>
            <a:gs pos="100000">
              <a:schemeClr val="accent6">
                <a:tint val="99000"/>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en-IN" sz="1800" kern="1200" dirty="0">
              <a:latin typeface="Book Antiqua" pitchFamily="18" charset="0"/>
            </a:rPr>
            <a:t>Invoice shall be issued at the earliest of the following</a:t>
          </a:r>
        </a:p>
      </dsp:txBody>
      <dsp:txXfrm>
        <a:off x="5094999" y="1454363"/>
        <a:ext cx="3268927" cy="1326825"/>
      </dsp:txXfrm>
    </dsp:sp>
    <dsp:sp modelId="{2DF37157-A904-48D9-838F-631318DE4A97}">
      <dsp:nvSpPr>
        <dsp:cNvPr id="0" name=""/>
        <dsp:cNvSpPr/>
      </dsp:nvSpPr>
      <dsp:spPr>
        <a:xfrm>
          <a:off x="5912231" y="3338456"/>
          <a:ext cx="3669469" cy="1326825"/>
        </a:xfrm>
        <a:prstGeom prst="rect">
          <a:avLst/>
        </a:prstGeom>
        <a:gradFill rotWithShape="0">
          <a:gsLst>
            <a:gs pos="0">
              <a:schemeClr val="accent6">
                <a:tint val="80000"/>
                <a:hueOff val="0"/>
                <a:satOff val="0"/>
                <a:lumOff val="0"/>
                <a:alphaOff val="0"/>
                <a:shade val="51000"/>
                <a:satMod val="130000"/>
              </a:schemeClr>
            </a:gs>
            <a:gs pos="80000">
              <a:schemeClr val="accent6">
                <a:tint val="80000"/>
                <a:hueOff val="0"/>
                <a:satOff val="0"/>
                <a:lumOff val="0"/>
                <a:alphaOff val="0"/>
                <a:shade val="93000"/>
                <a:satMod val="130000"/>
              </a:schemeClr>
            </a:gs>
            <a:gs pos="100000">
              <a:schemeClr val="accent6">
                <a:tint val="80000"/>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en-IN" sz="1800" kern="1200" dirty="0">
              <a:solidFill>
                <a:schemeClr val="bg1"/>
              </a:solidFill>
              <a:latin typeface="Book Antiqua" pitchFamily="18" charset="0"/>
            </a:rPr>
            <a:t>Before or at the time when it becomes known that supply has taken place</a:t>
          </a:r>
        </a:p>
      </dsp:txBody>
      <dsp:txXfrm>
        <a:off x="5912231" y="3338456"/>
        <a:ext cx="3669469" cy="1326825"/>
      </dsp:txXfrm>
    </dsp:sp>
    <dsp:sp modelId="{E87A7905-F1D5-4C83-B18A-4E3F55569AF2}">
      <dsp:nvSpPr>
        <dsp:cNvPr id="0" name=""/>
        <dsp:cNvSpPr/>
      </dsp:nvSpPr>
      <dsp:spPr>
        <a:xfrm>
          <a:off x="2402325" y="3342131"/>
          <a:ext cx="3038696" cy="1326825"/>
        </a:xfrm>
        <a:prstGeom prst="rect">
          <a:avLst/>
        </a:prstGeom>
        <a:gradFill rotWithShape="0">
          <a:gsLst>
            <a:gs pos="0">
              <a:schemeClr val="accent6">
                <a:tint val="80000"/>
                <a:hueOff val="0"/>
                <a:satOff val="0"/>
                <a:lumOff val="0"/>
                <a:alphaOff val="0"/>
                <a:shade val="51000"/>
                <a:satMod val="130000"/>
              </a:schemeClr>
            </a:gs>
            <a:gs pos="80000">
              <a:schemeClr val="accent6">
                <a:tint val="80000"/>
                <a:hueOff val="0"/>
                <a:satOff val="0"/>
                <a:lumOff val="0"/>
                <a:alphaOff val="0"/>
                <a:shade val="93000"/>
                <a:satMod val="130000"/>
              </a:schemeClr>
            </a:gs>
            <a:gs pos="100000">
              <a:schemeClr val="accent6">
                <a:tint val="80000"/>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en-IN" sz="1800" kern="1200" dirty="0">
              <a:solidFill>
                <a:schemeClr val="bg1"/>
              </a:solidFill>
              <a:latin typeface="Book Antiqua" pitchFamily="18" charset="0"/>
            </a:rPr>
            <a:t>6 months from the date of removal</a:t>
          </a:r>
        </a:p>
      </dsp:txBody>
      <dsp:txXfrm>
        <a:off x="2402325" y="3342131"/>
        <a:ext cx="3038696" cy="13268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22247-CA58-4016-B620-682685992D79}">
      <dsp:nvSpPr>
        <dsp:cNvPr id="0" name=""/>
        <dsp:cNvSpPr/>
      </dsp:nvSpPr>
      <dsp:spPr>
        <a:xfrm rot="5400000">
          <a:off x="-386099" y="391870"/>
          <a:ext cx="2573996" cy="180179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Vouchers       (4)</a:t>
          </a:r>
          <a:endParaRPr lang="en-IN" sz="1800" kern="1200" dirty="0">
            <a:latin typeface="Book Antiqua" pitchFamily="18" charset="0"/>
          </a:endParaRPr>
        </a:p>
      </dsp:txBody>
      <dsp:txXfrm rot="-5400000">
        <a:off x="1" y="906670"/>
        <a:ext cx="1801797" cy="772199"/>
      </dsp:txXfrm>
    </dsp:sp>
    <dsp:sp modelId="{60E2885D-011F-4BF6-BC94-D446FCC98BD9}">
      <dsp:nvSpPr>
        <dsp:cNvPr id="0" name=""/>
        <dsp:cNvSpPr/>
      </dsp:nvSpPr>
      <dsp:spPr>
        <a:xfrm rot="5400000">
          <a:off x="4102949" y="-2295381"/>
          <a:ext cx="1673097" cy="627540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a:latin typeface="Book Antiqua" pitchFamily="18" charset="0"/>
            </a:rPr>
            <a:t>If Supply identifiable at that point – Date of Issue</a:t>
          </a:r>
        </a:p>
        <a:p>
          <a:pPr marL="171450" lvl="1" indent="-171450" algn="l" defTabSz="800100">
            <a:lnSpc>
              <a:spcPct val="90000"/>
            </a:lnSpc>
            <a:spcBef>
              <a:spcPct val="0"/>
            </a:spcBef>
            <a:spcAft>
              <a:spcPct val="15000"/>
            </a:spcAft>
            <a:buChar char="••"/>
          </a:pPr>
          <a:r>
            <a:rPr lang="en-IN" sz="1800" kern="1200" dirty="0">
              <a:latin typeface="Book Antiqua" pitchFamily="18" charset="0"/>
            </a:rPr>
            <a:t>In other cases – Date of redemption</a:t>
          </a:r>
        </a:p>
      </dsp:txBody>
      <dsp:txXfrm rot="-5400000">
        <a:off x="1801797" y="87445"/>
        <a:ext cx="6193728" cy="1509749"/>
      </dsp:txXfrm>
    </dsp:sp>
    <dsp:sp modelId="{A79924B2-0433-420A-96B2-53BA8F507282}">
      <dsp:nvSpPr>
        <dsp:cNvPr id="0" name=""/>
        <dsp:cNvSpPr/>
      </dsp:nvSpPr>
      <dsp:spPr>
        <a:xfrm rot="5400000">
          <a:off x="-386099" y="2683132"/>
          <a:ext cx="2573996" cy="1801797"/>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Other than above 3          (5)</a:t>
          </a:r>
        </a:p>
      </dsp:txBody>
      <dsp:txXfrm rot="-5400000">
        <a:off x="1" y="3197932"/>
        <a:ext cx="1801797" cy="772199"/>
      </dsp:txXfrm>
    </dsp:sp>
    <dsp:sp modelId="{64D40E9D-153A-4A88-8D28-2CEBDA6EA4D2}">
      <dsp:nvSpPr>
        <dsp:cNvPr id="0" name=""/>
        <dsp:cNvSpPr/>
      </dsp:nvSpPr>
      <dsp:spPr>
        <a:xfrm rot="5400000">
          <a:off x="4102510" y="-3679"/>
          <a:ext cx="1673977" cy="6275402"/>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IN" sz="1800" kern="1200" dirty="0">
              <a:latin typeface="Book Antiqua" pitchFamily="18" charset="0"/>
            </a:rPr>
            <a:t>Where periodical return has to be filed – Date when such return is to be filed</a:t>
          </a:r>
        </a:p>
        <a:p>
          <a:pPr marL="171450" lvl="1" indent="-171450" algn="l" defTabSz="800100">
            <a:lnSpc>
              <a:spcPct val="100000"/>
            </a:lnSpc>
            <a:spcBef>
              <a:spcPct val="0"/>
            </a:spcBef>
            <a:spcAft>
              <a:spcPct val="15000"/>
            </a:spcAft>
            <a:buChar char="••"/>
          </a:pPr>
          <a:r>
            <a:rPr lang="en-IN" sz="1800" kern="1200" dirty="0">
              <a:latin typeface="Book Antiqua" pitchFamily="18" charset="0"/>
            </a:rPr>
            <a:t>In any other case – Date on which CGST/SGST paid</a:t>
          </a:r>
        </a:p>
      </dsp:txBody>
      <dsp:txXfrm rot="-5400000">
        <a:off x="1801798" y="2378751"/>
        <a:ext cx="6193685" cy="15105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latin typeface="Calibri"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B7005-E718-46D9-B0DB-8A4921AB9EFB}" type="datetimeFigureOut">
              <a:rPr lang="en-US" smtClean="0">
                <a:latin typeface="Calibri" pitchFamily="34" charset="0"/>
              </a:rPr>
              <a:pPr/>
              <a:t>5/2/2017</a:t>
            </a:fld>
            <a:endParaRPr lang="en-IN" dirty="0">
              <a:latin typeface="Calibri"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latin typeface="Calibri"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9ADC83-6762-428D-B953-FD2E9B9CEC8D}" type="slidenum">
              <a:rPr lang="en-IN" smtClean="0">
                <a:latin typeface="Calibri" pitchFamily="34" charset="0"/>
              </a:rPr>
              <a:pPr/>
              <a:t>‹#›</a:t>
            </a:fld>
            <a:endParaRPr lang="en-IN" dirty="0">
              <a:latin typeface="Calibri" pitchFamily="34" charset="0"/>
            </a:endParaRPr>
          </a:p>
        </p:txBody>
      </p:sp>
    </p:spTree>
    <p:extLst>
      <p:ext uri="{BB962C8B-B14F-4D97-AF65-F5344CB8AC3E}">
        <p14:creationId xmlns:p14="http://schemas.microsoft.com/office/powerpoint/2010/main" val="1188321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4C9D7-52A1-49A9-9270-6787BBE61711}" type="datetimeFigureOut">
              <a:rPr lang="en-US" smtClean="0"/>
              <a:pPr/>
              <a:t>5/2/2017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8F1D3-5D6A-4849-AB65-90F6DF036ED2}" type="slidenum">
              <a:rPr lang="en-US" smtClean="0"/>
              <a:pPr/>
              <a:t>‹#›</a:t>
            </a:fld>
            <a:endParaRPr lang="en-US"/>
          </a:p>
        </p:txBody>
      </p:sp>
    </p:spTree>
    <p:extLst>
      <p:ext uri="{BB962C8B-B14F-4D97-AF65-F5344CB8AC3E}">
        <p14:creationId xmlns:p14="http://schemas.microsoft.com/office/powerpoint/2010/main" val="980024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presentation plan is such that by the end of</a:t>
            </a:r>
            <a:r>
              <a:rPr lang="en-IN" baseline="0" dirty="0"/>
              <a:t> sessions the participants should be able to understand and answer the above questions; </a:t>
            </a:r>
            <a:endParaRPr lang="en-IN" dirty="0"/>
          </a:p>
        </p:txBody>
      </p:sp>
      <p:sp>
        <p:nvSpPr>
          <p:cNvPr id="4" name="Slide Number Placeholder 3"/>
          <p:cNvSpPr>
            <a:spLocks noGrp="1"/>
          </p:cNvSpPr>
          <p:nvPr>
            <p:ph type="sldNum" sz="quarter" idx="10"/>
          </p:nvPr>
        </p:nvSpPr>
        <p:spPr/>
        <p:txBody>
          <a:bodyPr/>
          <a:lstStyle/>
          <a:p>
            <a:fld id="{1FF8F1D3-5D6A-4849-AB65-90F6DF036ED2}" type="slidenum">
              <a:rPr lang="en-US" smtClean="0"/>
              <a:pPr/>
              <a:t>2</a:t>
            </a:fld>
            <a:endParaRPr lang="en-US"/>
          </a:p>
        </p:txBody>
      </p:sp>
    </p:spTree>
    <p:extLst>
      <p:ext uri="{BB962C8B-B14F-4D97-AF65-F5344CB8AC3E}">
        <p14:creationId xmlns:p14="http://schemas.microsoft.com/office/powerpoint/2010/main" val="1581375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Time of Supply provisions have changed too much from the first MGL to second and then in the final law. The earlier provisions were too complex and trade was</a:t>
            </a:r>
            <a:r>
              <a:rPr lang="en-IN" baseline="0" dirty="0"/>
              <a:t> complaining that </a:t>
            </a:r>
            <a:r>
              <a:rPr lang="en-IN" dirty="0"/>
              <a:t>compliance was too difficult for them. </a:t>
            </a:r>
          </a:p>
        </p:txBody>
      </p:sp>
      <p:sp>
        <p:nvSpPr>
          <p:cNvPr id="4" name="Slide Number Placeholder 3"/>
          <p:cNvSpPr>
            <a:spLocks noGrp="1"/>
          </p:cNvSpPr>
          <p:nvPr>
            <p:ph type="sldNum" sz="quarter" idx="10"/>
          </p:nvPr>
        </p:nvSpPr>
        <p:spPr/>
        <p:txBody>
          <a:bodyPr/>
          <a:lstStyle/>
          <a:p>
            <a:fld id="{1FF8F1D3-5D6A-4849-AB65-90F6DF036ED2}" type="slidenum">
              <a:rPr lang="en-US" smtClean="0"/>
              <a:pPr/>
              <a:t>5</a:t>
            </a:fld>
            <a:endParaRPr lang="en-US"/>
          </a:p>
        </p:txBody>
      </p:sp>
    </p:spTree>
    <p:extLst>
      <p:ext uri="{BB962C8B-B14F-4D97-AF65-F5344CB8AC3E}">
        <p14:creationId xmlns:p14="http://schemas.microsoft.com/office/powerpoint/2010/main" val="287090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FF8F1D3-5D6A-4849-AB65-90F6DF036ED2}" type="slidenum">
              <a:rPr lang="en-US" smtClean="0"/>
              <a:pPr/>
              <a:t>6</a:t>
            </a:fld>
            <a:endParaRPr lang="en-US"/>
          </a:p>
        </p:txBody>
      </p:sp>
    </p:spTree>
    <p:extLst>
      <p:ext uri="{BB962C8B-B14F-4D97-AF65-F5344CB8AC3E}">
        <p14:creationId xmlns:p14="http://schemas.microsoft.com/office/powerpoint/2010/main" val="1280793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FF8F1D3-5D6A-4849-AB65-90F6DF036ED2}" type="slidenum">
              <a:rPr lang="en-US" smtClean="0"/>
              <a:pPr/>
              <a:t>7</a:t>
            </a:fld>
            <a:endParaRPr lang="en-US"/>
          </a:p>
        </p:txBody>
      </p:sp>
    </p:spTree>
    <p:extLst>
      <p:ext uri="{BB962C8B-B14F-4D97-AF65-F5344CB8AC3E}">
        <p14:creationId xmlns:p14="http://schemas.microsoft.com/office/powerpoint/2010/main" val="21237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Both conditions a and b are necessary; If the recipient requires the invoice, he needs to be given; Similarly if recipient is registered, invoice is a must. </a:t>
            </a:r>
            <a:endParaRPr lang="en-IN" dirty="0"/>
          </a:p>
        </p:txBody>
      </p:sp>
      <p:sp>
        <p:nvSpPr>
          <p:cNvPr id="4" name="Slide Number Placeholder 3"/>
          <p:cNvSpPr>
            <a:spLocks noGrp="1"/>
          </p:cNvSpPr>
          <p:nvPr>
            <p:ph type="sldNum" sz="quarter" idx="10"/>
          </p:nvPr>
        </p:nvSpPr>
        <p:spPr/>
        <p:txBody>
          <a:bodyPr/>
          <a:lstStyle/>
          <a:p>
            <a:fld id="{1FF8F1D3-5D6A-4849-AB65-90F6DF036ED2}" type="slidenum">
              <a:rPr lang="en-US" smtClean="0"/>
              <a:pPr/>
              <a:t>34</a:t>
            </a:fld>
            <a:endParaRPr lang="en-US"/>
          </a:p>
        </p:txBody>
      </p:sp>
    </p:spTree>
    <p:extLst>
      <p:ext uri="{BB962C8B-B14F-4D97-AF65-F5344CB8AC3E}">
        <p14:creationId xmlns:p14="http://schemas.microsoft.com/office/powerpoint/2010/main" val="115754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Every registered person( That means unregistered person need not issue </a:t>
            </a:r>
            <a:r>
              <a:rPr lang="en-IN" dirty="0" err="1"/>
              <a:t>eway</a:t>
            </a:r>
            <a:r>
              <a:rPr lang="en-IN" dirty="0"/>
              <a:t> bill even if the consignment value is more than </a:t>
            </a:r>
            <a:r>
              <a:rPr lang="en-IN" dirty="0" err="1"/>
              <a:t>Rs</a:t>
            </a:r>
            <a:r>
              <a:rPr lang="en-IN" dirty="0"/>
              <a:t>. 50000/-); One who cause movement of goods… need to fill form GST INS –Part A; Who is said cause</a:t>
            </a:r>
            <a:r>
              <a:rPr lang="en-IN" baseline="0" dirty="0"/>
              <a:t> </a:t>
            </a:r>
            <a:r>
              <a:rPr lang="en-IN" dirty="0"/>
              <a:t>movement??</a:t>
            </a:r>
          </a:p>
        </p:txBody>
      </p:sp>
      <p:sp>
        <p:nvSpPr>
          <p:cNvPr id="4" name="Slide Number Placeholder 3"/>
          <p:cNvSpPr>
            <a:spLocks noGrp="1"/>
          </p:cNvSpPr>
          <p:nvPr>
            <p:ph type="sldNum" sz="quarter" idx="10"/>
          </p:nvPr>
        </p:nvSpPr>
        <p:spPr/>
        <p:txBody>
          <a:bodyPr/>
          <a:lstStyle/>
          <a:p>
            <a:fld id="{1FF8F1D3-5D6A-4849-AB65-90F6DF036ED2}" type="slidenum">
              <a:rPr lang="en-US" smtClean="0"/>
              <a:pPr/>
              <a:t>45</a:t>
            </a:fld>
            <a:endParaRPr lang="en-US"/>
          </a:p>
        </p:txBody>
      </p:sp>
    </p:spTree>
    <p:extLst>
      <p:ext uri="{BB962C8B-B14F-4D97-AF65-F5344CB8AC3E}">
        <p14:creationId xmlns:p14="http://schemas.microsoft.com/office/powerpoint/2010/main" val="1956134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3AC21A-5405-4A76-928F-2F8EE473C947}" type="datetime1">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C16AFB-4A57-45E9-9ACD-B03B9AAFAE08}" type="datetime1">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8C45625-0FCF-4D44-B933-C4AC00F02AB3}" type="datetime1">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9724C69E-DA05-494F-ABCE-E8FB1D53FE05}"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A9EF3243-5476-40BD-8B51-7D4BEB07FDB6}"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Rectangle 6"/>
          <p:cNvSpPr/>
          <p:nvPr userDrawn="1"/>
        </p:nvSpPr>
        <p:spPr>
          <a:xfrm>
            <a:off x="7709823" y="76200"/>
            <a:ext cx="1306642" cy="461665"/>
          </a:xfrm>
          <a:prstGeom prst="rect">
            <a:avLst/>
          </a:prstGeom>
          <a:noFill/>
        </p:spPr>
        <p:txBody>
          <a:bodyPr wrap="square" lIns="91440" tIns="45720" rIns="91440" bIns="45720">
            <a:spAutoFit/>
          </a:bodyPr>
          <a:lstStyle/>
          <a:p>
            <a:pPr algn="ctr"/>
            <a:r>
              <a:rPr lang="en-US" sz="2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itchFamily="34" charset="0"/>
              </a:rPr>
              <a:t>GSTN</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3D8D0D66-D1E6-4E71-9443-55FFA2EA03FF}"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559CAA2C-7EA1-44E9-BBAF-D263F3E2F6AA}"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3911C4DA-FC03-400B-A731-31EA30566666}"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CB360235-50E0-47F8-8CAD-F9CD5997C14C}"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99AD540D-A124-404E-A914-8BC36E4E910B}"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D3A29B45-3B08-4B83-99BB-FBD4744E5945}"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atin typeface="Calibri" pitchFamily="34" charset="0"/>
              </a:defRPr>
            </a:lvl1pPr>
          </a:lstStyle>
          <a:p>
            <a:pPr>
              <a:defRPr/>
            </a:pPr>
            <a:fld id="{5B6D8993-6B8F-4042-858C-713CFDF35EE5}"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atin typeface="Calibri" pitchFamily="34" charset="0"/>
              </a:defRPr>
            </a:lvl1pPr>
          </a:lstStyle>
          <a:p>
            <a:pPr>
              <a:defRPr/>
            </a:pPr>
            <a:fld id="{3E31F15A-E546-4F4F-B765-28B93B025698}"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atin typeface="Calibri" pitchFamily="34" charset="0"/>
              </a:defRPr>
            </a:lvl1pPr>
          </a:lstStyle>
          <a:p>
            <a:pPr>
              <a:defRPr/>
            </a:pPr>
            <a:fld id="{7B181DF3-F30D-4FE5-9F95-97C710C4CA23}"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atin typeface="Calibri" pitchFamily="34" charset="0"/>
              </a:defRPr>
            </a:lvl1pPr>
          </a:lstStyle>
          <a:p>
            <a:pPr>
              <a:defRPr/>
            </a:pPr>
            <a:fld id="{768D1FEA-9BF3-4954-8BF4-932F4DC9E199}"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Calibri" pitchFamily="34" charset="0"/>
              </a:defRPr>
            </a:lvl1pPr>
          </a:lstStyle>
          <a:p>
            <a:pPr>
              <a:defRPr/>
            </a:pPr>
            <a:fld id="{F331D354-34DE-43A2-8ED1-F4FF1D632FE5}"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atin typeface="Calibri" pitchFamily="34" charset="0"/>
              </a:defRPr>
            </a:lvl1pPr>
          </a:lstStyle>
          <a:p>
            <a:pPr>
              <a:defRPr/>
            </a:pPr>
            <a:fld id="{3B685DBA-E9BE-4243-9ACE-98C908D9DCC1}"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513ADE31-5F20-4FBD-8764-5509D6CC6DD2}"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C8B9F86D-3AC6-4C83-8269-C181435F3D3E}"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lvl1pPr>
              <a:defRPr>
                <a:solidFill>
                  <a:schemeClr val="tx1"/>
                </a:solidFill>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0B7C515-9812-40EE-BB7F-9A47A5B52332}" type="datetime1">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3"/>
          <p:cNvSpPr>
            <a:spLocks noChangeArrowheads="1"/>
          </p:cNvSpPr>
          <p:nvPr/>
        </p:nvSpPr>
        <p:spPr bwMode="blackWhite">
          <a:xfrm>
            <a:off x="0" y="1143000"/>
            <a:ext cx="9144000" cy="152400"/>
          </a:xfrm>
          <a:prstGeom prst="rect">
            <a:avLst/>
          </a:prstGeom>
          <a:solidFill>
            <a:schemeClr val="tx2"/>
          </a:solidFill>
          <a:ln w="9525">
            <a:solidFill>
              <a:schemeClr val="tx2"/>
            </a:solidFill>
            <a:miter lim="800000"/>
            <a:headEnd/>
            <a:tailEnd/>
          </a:ln>
        </p:spPr>
        <p:txBody>
          <a:bodyPr wrap="none" lIns="63500" tIns="0" rIns="64800" bIns="0" anchor="ctr"/>
          <a:lstStyle/>
          <a:p>
            <a:pPr algn="r">
              <a:buSzPct val="90000"/>
            </a:pPr>
            <a:endParaRPr lang="en-US" dirty="0">
              <a:latin typeface="Calibri" pitchFamily="34" charset="0"/>
            </a:endParaRPr>
          </a:p>
        </p:txBody>
      </p:sp>
      <p:pic>
        <p:nvPicPr>
          <p:cNvPr id="9" name="Picture 2" descr="C:\Users\Nikky\Desktop\sasas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75183"/>
            <a:ext cx="799258" cy="985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atin typeface="Calibri" pitchFamily="34" charset="0"/>
              </a:defRPr>
            </a:lvl1pPr>
          </a:lstStyle>
          <a:p>
            <a:pPr>
              <a:defRPr/>
            </a:pPr>
            <a:fld id="{083A9D45-B553-4B6D-A739-F56D8096748F}"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atin typeface="Calibri" pitchFamily="34" charset="0"/>
              </a:defRPr>
            </a:lvl1pPr>
          </a:lstStyle>
          <a:p>
            <a:pPr>
              <a:defRPr/>
            </a:pPr>
            <a:fld id="{B640C527-22FF-49F5-9B6A-1CA3C07A36F7}"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D3F90B39-6B84-4EED-A05D-38A5E3AA8880}"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29A48756-8086-4166-89F3-1D1F1AAACEBB}"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E9A0AF6A-40E3-489A-BC75-464CF34F110A}"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25047567-6B92-429F-9864-B0C12925A423}" type="slidenum">
              <a:rPr lang="en-US" smtClean="0">
                <a:solidFill>
                  <a:prstClr val="black">
                    <a:tint val="75000"/>
                  </a:prstClr>
                </a:solidFill>
              </a:rPr>
              <a:pPr>
                <a:defRPr/>
              </a:pPr>
              <a:t>‹#›</a:t>
            </a:fld>
            <a:endParaRPr lang="en-US" dirty="0">
              <a:solidFill>
                <a:prstClr val="black">
                  <a:tint val="75000"/>
                </a:prstClr>
              </a:solidFill>
            </a:endParaRP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5632" descr="BG_New"/>
          <p:cNvPicPr>
            <a:picLocks noChangeAspect="1" noChangeArrowheads="1"/>
          </p:cNvPicPr>
          <p:nvPr userDrawn="1"/>
        </p:nvPicPr>
        <p:blipFill>
          <a:blip r:embed="rId2" cstate="print"/>
          <a:srcRect/>
          <a:stretch>
            <a:fillRect/>
          </a:stretch>
        </p:blipFill>
        <p:spPr bwMode="auto">
          <a:xfrm>
            <a:off x="0" y="0"/>
            <a:ext cx="9144000" cy="6865938"/>
          </a:xfrm>
          <a:prstGeom prst="rect">
            <a:avLst/>
          </a:prstGeom>
          <a:noFill/>
          <a:ln w="9525">
            <a:noFill/>
            <a:miter lim="800000"/>
            <a:headEnd/>
            <a:tailEnd/>
          </a:ln>
        </p:spPr>
      </p:pic>
      <p:sp>
        <p:nvSpPr>
          <p:cNvPr id="3" name="AutoShape 85"/>
          <p:cNvSpPr>
            <a:spLocks noChangeArrowheads="1"/>
          </p:cNvSpPr>
          <p:nvPr/>
        </p:nvSpPr>
        <p:spPr bwMode="auto">
          <a:xfrm>
            <a:off x="2133600" y="0"/>
            <a:ext cx="7010400" cy="228600"/>
          </a:xfrm>
          <a:prstGeom prst="roundRect">
            <a:avLst>
              <a:gd name="adj" fmla="val 7787"/>
            </a:avLst>
          </a:prstGeom>
          <a:solidFill>
            <a:srgbClr val="C00000"/>
          </a:solidFill>
          <a:ln w="9525">
            <a:noFill/>
            <a:round/>
            <a:headEnd/>
            <a:tailEnd/>
          </a:ln>
          <a:effectLst/>
        </p:spPr>
        <p:txBody>
          <a:bodyPr wrap="none" anchor="ctr"/>
          <a:lstStyle/>
          <a:p>
            <a:pPr fontAlgn="base">
              <a:spcBef>
                <a:spcPct val="0"/>
              </a:spcBef>
              <a:spcAft>
                <a:spcPct val="0"/>
              </a:spcAft>
              <a:defRPr/>
            </a:pPr>
            <a:endParaRPr lang="en-US" dirty="0">
              <a:solidFill>
                <a:srgbClr val="000000"/>
              </a:solidFill>
              <a:ea typeface="MS PGothic" pitchFamily="34" charset="-128"/>
            </a:endParaRPr>
          </a:p>
        </p:txBody>
      </p:sp>
      <p:sp>
        <p:nvSpPr>
          <p:cNvPr id="4" name="AutoShape 608"/>
          <p:cNvSpPr>
            <a:spLocks noChangeArrowheads="1"/>
          </p:cNvSpPr>
          <p:nvPr userDrawn="1"/>
        </p:nvSpPr>
        <p:spPr bwMode="auto">
          <a:xfrm>
            <a:off x="1690688" y="5105400"/>
            <a:ext cx="7467600" cy="1295400"/>
          </a:xfrm>
          <a:prstGeom prst="roundRect">
            <a:avLst>
              <a:gd name="adj" fmla="val 13926"/>
            </a:avLst>
          </a:prstGeom>
          <a:solidFill>
            <a:schemeClr val="bg1">
              <a:alpha val="7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5" name="AutoShape 603"/>
          <p:cNvSpPr>
            <a:spLocks noChangeArrowheads="1"/>
          </p:cNvSpPr>
          <p:nvPr userDrawn="1"/>
        </p:nvSpPr>
        <p:spPr bwMode="auto">
          <a:xfrm>
            <a:off x="1690688" y="4419600"/>
            <a:ext cx="7467600" cy="1447800"/>
          </a:xfrm>
          <a:prstGeom prst="roundRect">
            <a:avLst>
              <a:gd name="adj" fmla="val 13926"/>
            </a:avLst>
          </a:prstGeom>
          <a:solidFill>
            <a:srgbClr val="C00000"/>
          </a:solidFill>
          <a:ln w="9525" algn="ctr">
            <a:noFill/>
            <a:round/>
            <a:headEnd/>
            <a:tailEnd/>
          </a:ln>
          <a:effectLst/>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6" name="AutoShape 605"/>
          <p:cNvSpPr>
            <a:spLocks noChangeArrowheads="1"/>
          </p:cNvSpPr>
          <p:nvPr userDrawn="1"/>
        </p:nvSpPr>
        <p:spPr bwMode="auto">
          <a:xfrm>
            <a:off x="0" y="4419600"/>
            <a:ext cx="2286000" cy="1981200"/>
          </a:xfrm>
          <a:prstGeom prst="roundRect">
            <a:avLst>
              <a:gd name="adj" fmla="val 9745"/>
            </a:avLst>
          </a:prstGeom>
          <a:solidFill>
            <a:schemeClr val="bg1">
              <a:alpha val="50195"/>
            </a:schemeClr>
          </a:solidFill>
          <a:ln w="9525">
            <a:no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7" name="AutoShape 611"/>
          <p:cNvSpPr>
            <a:spLocks noChangeArrowheads="1"/>
          </p:cNvSpPr>
          <p:nvPr userDrawn="1"/>
        </p:nvSpPr>
        <p:spPr bwMode="auto">
          <a:xfrm>
            <a:off x="1447800" y="1447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8" name="AutoShape 612"/>
          <p:cNvSpPr>
            <a:spLocks noChangeArrowheads="1"/>
          </p:cNvSpPr>
          <p:nvPr userDrawn="1"/>
        </p:nvSpPr>
        <p:spPr bwMode="auto">
          <a:xfrm>
            <a:off x="1676400" y="1828800"/>
            <a:ext cx="7315200" cy="2819400"/>
          </a:xfrm>
          <a:prstGeom prst="roundRect">
            <a:avLst>
              <a:gd name="adj" fmla="val 5125"/>
            </a:avLst>
          </a:prstGeom>
          <a:noFill/>
          <a:ln w="9525">
            <a:solidFill>
              <a:schemeClr val="bg1"/>
            </a:solidFill>
            <a:round/>
            <a:headEnd/>
            <a:tailEnd/>
          </a:ln>
        </p:spPr>
        <p:txBody>
          <a:bodyPr wrap="none" anchor="ctr"/>
          <a:lstStyle/>
          <a:p>
            <a:pPr fontAlgn="base">
              <a:spcBef>
                <a:spcPct val="0"/>
              </a:spcBef>
              <a:spcAft>
                <a:spcPct val="0"/>
              </a:spcAft>
              <a:defRPr/>
            </a:pPr>
            <a:endParaRPr lang="en-GB" dirty="0">
              <a:solidFill>
                <a:srgbClr val="000000"/>
              </a:solidFill>
              <a:ea typeface="MS PGothic" pitchFamily="34" charset="-128"/>
            </a:endParaRPr>
          </a:p>
        </p:txBody>
      </p:sp>
      <p:sp>
        <p:nvSpPr>
          <p:cNvPr id="9" name="Rectangle 2"/>
          <p:cNvSpPr>
            <a:spLocks noGrp="1" noChangeArrowheads="1"/>
          </p:cNvSpPr>
          <p:nvPr>
            <p:ph type="dt" sz="half" idx="10"/>
          </p:nvPr>
        </p:nvSpPr>
        <p:spPr/>
        <p:txBody>
          <a:bodyPr/>
          <a:lstStyle>
            <a:lvl1pPr>
              <a:defRPr/>
            </a:lvl1pPr>
          </a:lstStyle>
          <a:p>
            <a:pPr>
              <a:defRPr/>
            </a:pPr>
            <a:fld id="{B18F14D0-4561-47E9-AE62-82CE902776C4}" type="datetime1">
              <a:rPr lang="en-US" smtClean="0">
                <a:solidFill>
                  <a:srgbClr val="000000"/>
                </a:solidFill>
              </a:rPr>
              <a:pPr>
                <a:defRPr/>
              </a:pPr>
              <a:t>5/2/2017</a:t>
            </a:fld>
            <a:endParaRPr lang="en-US" dirty="0">
              <a:solidFill>
                <a:srgbClr val="000000"/>
              </a:solidFill>
            </a:endParaRPr>
          </a:p>
        </p:txBody>
      </p:sp>
      <p:sp>
        <p:nvSpPr>
          <p:cNvPr id="10" name="Rectangle 3"/>
          <p:cNvSpPr>
            <a:spLocks noGrp="1" noChangeArrowheads="1"/>
          </p:cNvSpPr>
          <p:nvPr>
            <p:ph type="ftr" sz="quarter" idx="11"/>
          </p:nvPr>
        </p:nvSpPr>
        <p:spPr/>
        <p:txBody>
          <a:bodyPr/>
          <a:lstStyle>
            <a:lvl1pPr>
              <a:defRPr/>
            </a:lvl1pPr>
          </a:lstStyle>
          <a:p>
            <a:pPr>
              <a:defRPr/>
            </a:pPr>
            <a:endParaRPr lang="en-US" dirty="0">
              <a:solidFill>
                <a:srgbClr val="000000"/>
              </a:solidFill>
            </a:endParaRPr>
          </a:p>
        </p:txBody>
      </p:sp>
    </p:spTree>
    <p:extLst>
      <p:ext uri="{BB962C8B-B14F-4D97-AF65-F5344CB8AC3E}">
        <p14:creationId xmlns:p14="http://schemas.microsoft.com/office/powerpoint/2010/main" val="14174776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fld id="{31E2B091-9ECD-4D41-81AE-730A45F19702}" type="datetime1">
              <a:rPr lang="en-US" smtClean="0">
                <a:solidFill>
                  <a:srgbClr val="000000"/>
                </a:solidFill>
              </a:rPr>
              <a:pPr>
                <a:defRPr/>
              </a:pPr>
              <a:t>5/2/2017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9D95F68C-313E-41A7-A2DE-7DC8C26EC00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32656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C6941AAC-B560-44F7-8E76-C9C504C8EAF2}" type="datetime1">
              <a:rPr lang="en-US" smtClean="0">
                <a:solidFill>
                  <a:srgbClr val="000000"/>
                </a:solidFill>
              </a:rPr>
              <a:pPr>
                <a:defRPr/>
              </a:pPr>
              <a:t>5/2/2017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E7973615-C7DA-4FF3-9A63-CADFAA0A195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52513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0" y="1219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ACE76C1D-901B-4F9E-B864-14AA64EB99F7}" type="datetime1">
              <a:rPr lang="en-US" smtClean="0">
                <a:solidFill>
                  <a:srgbClr val="000000"/>
                </a:solidFill>
              </a:rPr>
              <a:pPr>
                <a:defRPr/>
              </a:pPr>
              <a:t>5/2/2017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5243D709-DBA6-4184-8D56-4E788A6C90E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38517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BA5FA30C-83F3-4D58-B6BD-57723A63AD25}" type="datetime1">
              <a:rPr lang="en-US" smtClean="0">
                <a:solidFill>
                  <a:srgbClr val="000000"/>
                </a:solidFill>
              </a:rPr>
              <a:pPr>
                <a:defRPr/>
              </a:pPr>
              <a:t>5/2/2017</a:t>
            </a:fld>
            <a:endParaRPr lang="en-US" dirty="0">
              <a:solidFill>
                <a:srgbClr val="000000"/>
              </a:solidFill>
            </a:endParaRPr>
          </a:p>
        </p:txBody>
      </p:sp>
      <p:sp>
        <p:nvSpPr>
          <p:cNvPr id="8"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4"/>
          <p:cNvSpPr>
            <a:spLocks noGrp="1" noChangeArrowheads="1"/>
          </p:cNvSpPr>
          <p:nvPr>
            <p:ph type="sldNum" sz="quarter" idx="12"/>
          </p:nvPr>
        </p:nvSpPr>
        <p:spPr>
          <a:ln/>
        </p:spPr>
        <p:txBody>
          <a:bodyPr/>
          <a:lstStyle>
            <a:lvl1pPr>
              <a:defRPr/>
            </a:lvl1pPr>
          </a:lstStyle>
          <a:p>
            <a:pPr>
              <a:defRPr/>
            </a:pPr>
            <a:fld id="{4C1002C3-FC58-45D8-8873-EE0B8357CA8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82092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C84B88DF-DCB2-47E2-A2E6-E68A8A2C12CF}" type="datetime1">
              <a:rPr lang="en-US" smtClean="0">
                <a:solidFill>
                  <a:srgbClr val="000000"/>
                </a:solidFill>
              </a:rPr>
              <a:pPr>
                <a:defRPr/>
              </a:pPr>
              <a:t>5/2/2017</a:t>
            </a:fld>
            <a:endParaRPr lang="en-US" dirty="0">
              <a:solidFill>
                <a:srgbClr val="000000"/>
              </a:solidFill>
            </a:endParaRPr>
          </a:p>
        </p:txBody>
      </p:sp>
      <p:sp>
        <p:nvSpPr>
          <p:cNvPr id="4"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4"/>
          <p:cNvSpPr>
            <a:spLocks noGrp="1" noChangeArrowheads="1"/>
          </p:cNvSpPr>
          <p:nvPr>
            <p:ph type="sldNum" sz="quarter" idx="12"/>
          </p:nvPr>
        </p:nvSpPr>
        <p:spPr>
          <a:ln/>
        </p:spPr>
        <p:txBody>
          <a:bodyPr/>
          <a:lstStyle>
            <a:lvl1pPr>
              <a:defRPr/>
            </a:lvl1pPr>
          </a:lstStyle>
          <a:p>
            <a:pPr>
              <a:defRPr/>
            </a:pPr>
            <a:fld id="{9FB3D0EC-20B7-42BC-9167-3003388FDB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16200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4C4CFEF7-8A8F-4579-B6BF-0231BAB1CE1D}" type="datetime1">
              <a:rPr lang="en-US" smtClean="0">
                <a:solidFill>
                  <a:srgbClr val="000000"/>
                </a:solidFill>
              </a:rPr>
              <a:pPr>
                <a:defRPr/>
              </a:pPr>
              <a:t>5/2/2017</a:t>
            </a:fld>
            <a:endParaRPr lang="en-US" dirty="0">
              <a:solidFill>
                <a:srgbClr val="000000"/>
              </a:solidFill>
            </a:endParaRPr>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4"/>
          <p:cNvSpPr>
            <a:spLocks noGrp="1" noChangeArrowheads="1"/>
          </p:cNvSpPr>
          <p:nvPr>
            <p:ph type="sldNum" sz="quarter" idx="12"/>
          </p:nvPr>
        </p:nvSpPr>
        <p:spPr>
          <a:ln/>
        </p:spPr>
        <p:txBody>
          <a:bodyPr/>
          <a:lstStyle>
            <a:lvl1pPr>
              <a:defRPr/>
            </a:lvl1pPr>
          </a:lstStyle>
          <a:p>
            <a:pPr>
              <a:defRPr/>
            </a:pPr>
            <a:fld id="{E144E0C6-F562-4F1D-8BE1-5A2C4208132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376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5E3F43-C7DF-47C1-8FA7-A7AB67AB1305}" type="datetime1">
              <a:rPr lang="en-US" smtClean="0"/>
              <a:pPr/>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997EF9F3-7EAD-4E8E-8710-D7A98E2180EE}" type="datetime1">
              <a:rPr lang="en-US" smtClean="0">
                <a:solidFill>
                  <a:srgbClr val="000000"/>
                </a:solidFill>
              </a:rPr>
              <a:pPr>
                <a:defRPr/>
              </a:pPr>
              <a:t>5/2/2017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8716DC66-810A-4913-B3FD-B4B2A0A6B2A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12091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8719B6D4-B715-4A25-81F2-9C95A7B3F62C}" type="datetime1">
              <a:rPr lang="en-US" smtClean="0">
                <a:solidFill>
                  <a:srgbClr val="000000"/>
                </a:solidFill>
              </a:rPr>
              <a:pPr>
                <a:defRPr/>
              </a:pPr>
              <a:t>5/2/2017</a:t>
            </a:fld>
            <a:endParaRPr lang="en-US" dirty="0">
              <a:solidFill>
                <a:srgbClr val="000000"/>
              </a:solidFill>
            </a:endParaRPr>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4"/>
          <p:cNvSpPr>
            <a:spLocks noGrp="1" noChangeArrowheads="1"/>
          </p:cNvSpPr>
          <p:nvPr>
            <p:ph type="sldNum" sz="quarter" idx="12"/>
          </p:nvPr>
        </p:nvSpPr>
        <p:spPr>
          <a:ln/>
        </p:spPr>
        <p:txBody>
          <a:bodyPr/>
          <a:lstStyle>
            <a:lvl1pPr>
              <a:defRPr/>
            </a:lvl1pPr>
          </a:lstStyle>
          <a:p>
            <a:pPr>
              <a:defRPr/>
            </a:pPr>
            <a:fld id="{63787A5B-194E-419A-8E89-02DB230A963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58480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2"/>
          <p:cNvSpPr>
            <a:spLocks noGrp="1" noChangeArrowheads="1"/>
          </p:cNvSpPr>
          <p:nvPr>
            <p:ph type="dt" sz="half" idx="10"/>
          </p:nvPr>
        </p:nvSpPr>
        <p:spPr>
          <a:ln/>
        </p:spPr>
        <p:txBody>
          <a:bodyPr/>
          <a:lstStyle>
            <a:lvl1pPr>
              <a:defRPr/>
            </a:lvl1pPr>
          </a:lstStyle>
          <a:p>
            <a:pPr>
              <a:defRPr/>
            </a:pPr>
            <a:fld id="{54CBFE87-6BD3-4326-9553-8E7B777B8D6E}" type="datetime1">
              <a:rPr lang="en-US" smtClean="0">
                <a:solidFill>
                  <a:srgbClr val="000000"/>
                </a:solidFill>
              </a:rPr>
              <a:pPr>
                <a:defRPr/>
              </a:pPr>
              <a:t>5/2/2017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A9FDC2E1-C213-4DC5-9F22-734113DF440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997973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98438"/>
            <a:ext cx="2095500" cy="5546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98438"/>
            <a:ext cx="6134100" cy="5546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4860B705-DFD1-4006-9AE0-2AB59AAE7ECD}" type="datetime1">
              <a:rPr lang="en-US" smtClean="0">
                <a:solidFill>
                  <a:srgbClr val="000000"/>
                </a:solidFill>
              </a:rPr>
              <a:pPr>
                <a:defRPr/>
              </a:pPr>
              <a:t>5/2/2017</a:t>
            </a:fld>
            <a:endParaRPr lang="en-US" dirty="0">
              <a:solidFill>
                <a:srgbClr val="000000"/>
              </a:solidFill>
            </a:endParaRPr>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4"/>
          <p:cNvSpPr>
            <a:spLocks noGrp="1" noChangeArrowheads="1"/>
          </p:cNvSpPr>
          <p:nvPr>
            <p:ph type="sldNum" sz="quarter" idx="12"/>
          </p:nvPr>
        </p:nvSpPr>
        <p:spPr>
          <a:ln/>
        </p:spPr>
        <p:txBody>
          <a:bodyPr/>
          <a:lstStyle>
            <a:lvl1pPr>
              <a:defRPr/>
            </a:lvl1pPr>
          </a:lstStyle>
          <a:p>
            <a:pPr>
              <a:defRPr/>
            </a:pPr>
            <a:fld id="{51EA4FAC-71E3-4726-AF88-C20ED2421E0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260828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Calibri" pitchFamily="34" charset="0"/>
              </a:defRPr>
            </a:lvl1pPr>
          </a:lstStyle>
          <a:p>
            <a:pPr>
              <a:defRPr/>
            </a:pPr>
            <a:fld id="{9724C69E-DA05-494F-ABCE-E8FB1D53FE05}"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A9EF3243-5476-40BD-8B51-7D4BEB07FDB6}"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Rectangle 6"/>
          <p:cNvSpPr/>
          <p:nvPr userDrawn="1"/>
        </p:nvSpPr>
        <p:spPr>
          <a:xfrm>
            <a:off x="7709823" y="76200"/>
            <a:ext cx="1306642" cy="461665"/>
          </a:xfrm>
          <a:prstGeom prst="rect">
            <a:avLst/>
          </a:prstGeom>
          <a:noFill/>
        </p:spPr>
        <p:txBody>
          <a:bodyPr wrap="square" lIns="91440" tIns="45720" rIns="91440" bIns="45720">
            <a:spAutoFit/>
          </a:bodyPr>
          <a:lstStyle/>
          <a:p>
            <a:pPr algn="ctr"/>
            <a:r>
              <a:rPr lang="en-US" sz="2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alibri" pitchFamily="34" charset="0"/>
              </a:rPr>
              <a:t>GSTN</a:t>
            </a:r>
          </a:p>
        </p:txBody>
      </p:sp>
    </p:spTree>
    <p:extLst>
      <p:ext uri="{BB962C8B-B14F-4D97-AF65-F5344CB8AC3E}">
        <p14:creationId xmlns:p14="http://schemas.microsoft.com/office/powerpoint/2010/main" val="414367867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237F1753-ACCD-435B-A21B-2627BC32CAF5}"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8652223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4A0811BB-3BD9-4D27-B91E-2D4C0BA44745}"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
        <p:nvSpPr>
          <p:cNvPr id="8" name="Rectangle 3"/>
          <p:cNvSpPr>
            <a:spLocks noChangeArrowheads="1"/>
          </p:cNvSpPr>
          <p:nvPr userDrawn="1"/>
        </p:nvSpPr>
        <p:spPr bwMode="blackWhite">
          <a:xfrm>
            <a:off x="0" y="1143000"/>
            <a:ext cx="9144000" cy="152400"/>
          </a:xfrm>
          <a:prstGeom prst="rect">
            <a:avLst/>
          </a:prstGeom>
          <a:solidFill>
            <a:schemeClr val="tx2"/>
          </a:solidFill>
          <a:ln w="9525">
            <a:solidFill>
              <a:schemeClr val="tx2"/>
            </a:solidFill>
            <a:miter lim="800000"/>
            <a:headEnd/>
            <a:tailEnd/>
          </a:ln>
        </p:spPr>
        <p:txBody>
          <a:bodyPr wrap="none" lIns="63500" tIns="0" rIns="64800" bIns="0" anchor="ctr"/>
          <a:lstStyle/>
          <a:p>
            <a:pPr algn="r">
              <a:buSzPct val="90000"/>
            </a:pPr>
            <a:endParaRPr lang="en-US" dirty="0">
              <a:solidFill>
                <a:prstClr val="black"/>
              </a:solidFill>
              <a:latin typeface="Calibri" pitchFamily="34" charset="0"/>
            </a:endParaRPr>
          </a:p>
        </p:txBody>
      </p:sp>
    </p:spTree>
    <p:extLst>
      <p:ext uri="{BB962C8B-B14F-4D97-AF65-F5344CB8AC3E}">
        <p14:creationId xmlns:p14="http://schemas.microsoft.com/office/powerpoint/2010/main" val="4190110429"/>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atin typeface="Calibri" pitchFamily="34" charset="0"/>
              </a:defRPr>
            </a:lvl1pPr>
          </a:lstStyle>
          <a:p>
            <a:fld id="{1D4630A5-2966-44AD-B55D-362640023F38}"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16039563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lvl1pPr>
              <a:defRPr>
                <a:latin typeface="Calibri" pitchFamily="34" charset="0"/>
              </a:defRPr>
            </a:lvl1pPr>
          </a:lstStyle>
          <a:p>
            <a:fld id="{B8F43BA7-F81D-467A-9410-754D5D7F798A}" type="datetime1">
              <a:rPr lang="en-US" smtClean="0">
                <a:solidFill>
                  <a:prstClr val="black">
                    <a:tint val="75000"/>
                  </a:prstClr>
                </a:solidFill>
              </a:rPr>
              <a:pPr/>
              <a:t>5/2/2017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5898391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lvl1pPr>
              <a:defRPr>
                <a:latin typeface="Calibri" pitchFamily="34" charset="0"/>
              </a:defRPr>
            </a:lvl1pPr>
          </a:lstStyle>
          <a:p>
            <a:fld id="{3533CF67-0FEE-4F23-9635-5260BA026081}" type="datetime1">
              <a:rPr lang="en-US" smtClean="0">
                <a:solidFill>
                  <a:prstClr val="black">
                    <a:tint val="75000"/>
                  </a:prstClr>
                </a:solidFill>
              </a:rPr>
              <a:pPr/>
              <a:t>5/2/2017</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0441998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580632D-E9D4-4AA9-AFD4-A4FE09926DE3}" type="datetime1">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lvl1pPr>
              <a:defRPr>
                <a:latin typeface="Calibri" pitchFamily="34" charset="0"/>
              </a:defRPr>
            </a:lvl1pPr>
          </a:lstStyle>
          <a:p>
            <a:fld id="{B1B77152-5739-40A4-A0BF-11FA6A8EE1BA}" type="datetime1">
              <a:rPr lang="en-US" smtClean="0">
                <a:solidFill>
                  <a:prstClr val="black">
                    <a:tint val="75000"/>
                  </a:prstClr>
                </a:solidFill>
              </a:rPr>
              <a:pPr/>
              <a:t>5/2/2017</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35157548"/>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itchFamily="34" charset="0"/>
              </a:defRPr>
            </a:lvl1pPr>
          </a:lstStyle>
          <a:p>
            <a:fld id="{DC1BD501-F86D-4A52-BC0B-66709FDD9997}" type="datetime1">
              <a:rPr lang="en-US" smtClean="0">
                <a:solidFill>
                  <a:prstClr val="black">
                    <a:tint val="75000"/>
                  </a:prstClr>
                </a:solidFill>
              </a:rPr>
              <a:pPr/>
              <a:t>5/2/2017</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2510218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fld id="{5562CAB5-FBC3-4901-85C2-83FFA7F8DB6B}" type="datetime1">
              <a:rPr lang="en-US" smtClean="0">
                <a:solidFill>
                  <a:prstClr val="black">
                    <a:tint val="75000"/>
                  </a:prstClr>
                </a:solidFill>
              </a:rPr>
              <a:pPr/>
              <a:t>5/2/2017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7748499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latin typeface="Calibri" pitchFamily="34" charset="0"/>
              </a:defRPr>
            </a:lvl1pPr>
          </a:lstStyle>
          <a:p>
            <a:fld id="{F4BD5D01-E912-4450-9050-939A13FCADD8}" type="datetime1">
              <a:rPr lang="en-US" smtClean="0">
                <a:solidFill>
                  <a:prstClr val="black">
                    <a:tint val="75000"/>
                  </a:prstClr>
                </a:solidFill>
              </a:rPr>
              <a:pPr/>
              <a:t>5/2/2017</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1826191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E4538808-DF91-4AEB-9D12-ABE7CD1B1067}"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2038205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atin typeface="Calibri" pitchFamily="34" charset="0"/>
              </a:defRPr>
            </a:lvl1pPr>
          </a:lstStyle>
          <a:p>
            <a:fld id="{AD4D3A58-F3B6-4B67-AEBA-75736677A9E5}"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291644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F06BAF-A625-439C-BEA0-69DA9B994383}" type="datetime1">
              <a:rPr lang="en-US" smtClean="0"/>
              <a:pPr/>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871FBE0-FA2F-4710-B8D9-DC10F9D17803}" type="datetime1">
              <a:rPr lang="en-US" smtClean="0"/>
              <a:pPr/>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946C6-6161-49FE-994E-AC4330FDDD9E}" type="datetime1">
              <a:rPr lang="en-US" smtClean="0"/>
              <a:pPr/>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FC1CF5-6B65-425B-8E8C-78CB8B97937E}" type="datetime1">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A2E60B-DC05-437E-9422-2421CCA06BF8}" type="datetime1">
              <a:rPr lang="en-US" smtClean="0"/>
              <a:pPr/>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fld id="{4FA6DA6A-11EF-4632-BB01-F500C0A8C30E}" type="datetime1">
              <a:rPr lang="en-US" smtClean="0"/>
              <a:pPr/>
              <a:t>5/2/2017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itchFamily="34" charset="0"/>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defTabSz="914400" rtl="0" eaLnBrk="1" latinLnBrk="0" hangingPunct="1">
        <a:spcBef>
          <a:spcPct val="0"/>
        </a:spcBef>
        <a:buNone/>
        <a:defRPr sz="44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alibri" pitchFamily="34" charset="0"/>
              </a:defRPr>
            </a:lvl1pPr>
          </a:lstStyle>
          <a:p>
            <a:pPr>
              <a:defRPr/>
            </a:pPr>
            <a:fld id="{C0EDB140-ACAF-4842-BEC8-5DA706FE45D3}" type="datetime1">
              <a:rPr lang="en-US" smtClean="0">
                <a:solidFill>
                  <a:prstClr val="black">
                    <a:tint val="75000"/>
                  </a:prstClr>
                </a:solidFill>
              </a:rPr>
              <a:pPr>
                <a:defRPr/>
              </a:pPr>
              <a:t>5/2/2017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alibri" pitchFamily="34" charset="0"/>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alibri" pitchFamily="34" charset="0"/>
              </a:defRPr>
            </a:lvl1pPr>
          </a:lstStyle>
          <a:p>
            <a:pPr>
              <a:defRPr/>
            </a:pPr>
            <a:fld id="{E9DDDCA5-40AB-4E12-B007-4EF70B93158D}" type="slidenum">
              <a:rPr lang="en-US" smtClean="0">
                <a:solidFill>
                  <a:prstClr val="black">
                    <a:tint val="75000"/>
                  </a:prstClr>
                </a:solidFill>
              </a:rPr>
              <a:pPr>
                <a:defRPr/>
              </a:pPr>
              <a:t>‹#›</a:t>
            </a:fld>
            <a:endParaRPr lang="en-US" dirty="0">
              <a:solidFill>
                <a:prstClr val="black">
                  <a:tint val="75000"/>
                </a:prstClr>
              </a:solidFill>
            </a:endParaRPr>
          </a:p>
        </p:txBody>
      </p:sp>
      <p:pic>
        <p:nvPicPr>
          <p:cNvPr id="3074" name="Picture 2" descr="C:\Users\Nikky\Desktop\sasasas.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40352" y="283871"/>
            <a:ext cx="879921" cy="108455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1" fontAlgn="base" hangingPunct="1">
        <a:spcBef>
          <a:spcPct val="0"/>
        </a:spcBef>
        <a:spcAft>
          <a:spcPct val="0"/>
        </a:spcAft>
        <a:defRPr sz="4400" kern="1200">
          <a:solidFill>
            <a:schemeClr val="tx1"/>
          </a:solidFill>
          <a:latin typeface="Calibri" pitchFamily="34"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alibri" pitchFamily="34"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alibri" pitchFamily="34"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alibri" pitchFamily="34"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mn-ea"/>
                <a:cs typeface="+mn-cs"/>
              </a:defRPr>
            </a:lvl1pPr>
          </a:lstStyle>
          <a:p>
            <a:pPr fontAlgn="base">
              <a:spcBef>
                <a:spcPct val="0"/>
              </a:spcBef>
              <a:spcAft>
                <a:spcPct val="0"/>
              </a:spcAft>
              <a:defRPr/>
            </a:pPr>
            <a:fld id="{370132CE-844A-4288-B600-8D55CE566D91}" type="datetime1">
              <a:rPr lang="en-US" smtClean="0">
                <a:solidFill>
                  <a:srgbClr val="000000"/>
                </a:solidFill>
              </a:rPr>
              <a:pPr fontAlgn="base">
                <a:spcBef>
                  <a:spcPct val="0"/>
                </a:spcBef>
                <a:spcAft>
                  <a:spcPct val="0"/>
                </a:spcAft>
                <a:defRPr/>
              </a:pPr>
              <a:t>5/2/2017</a:t>
            </a:fld>
            <a:endParaRPr lang="en-US" dirty="0">
              <a:solidFill>
                <a:srgbClr val="000000"/>
              </a:solidFill>
            </a:endParaRPr>
          </a:p>
        </p:txBody>
      </p:sp>
      <p:sp>
        <p:nvSpPr>
          <p:cNvPr id="43011"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mn-cs"/>
              </a:defRPr>
            </a:lvl1pPr>
          </a:lstStyle>
          <a:p>
            <a:pPr fontAlgn="base">
              <a:spcBef>
                <a:spcPct val="0"/>
              </a:spcBef>
              <a:spcAft>
                <a:spcPct val="0"/>
              </a:spcAft>
              <a:defRPr/>
            </a:pPr>
            <a:endParaRPr lang="en-US" dirty="0">
              <a:solidFill>
                <a:srgbClr val="000000"/>
              </a:solidFill>
            </a:endParaRPr>
          </a:p>
        </p:txBody>
      </p:sp>
      <p:sp>
        <p:nvSpPr>
          <p:cNvPr id="43012"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mn-ea"/>
                <a:cs typeface="+mn-cs"/>
              </a:defRPr>
            </a:lvl1pPr>
          </a:lstStyle>
          <a:p>
            <a:pPr fontAlgn="base">
              <a:spcBef>
                <a:spcPct val="0"/>
              </a:spcBef>
              <a:spcAft>
                <a:spcPct val="0"/>
              </a:spcAft>
              <a:defRPr/>
            </a:pPr>
            <a:fld id="{E81D1505-F844-4271-9B64-D28BF7EF0073}"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43013" name="AutoShape 5"/>
          <p:cNvSpPr>
            <a:spLocks noChangeArrowheads="1"/>
          </p:cNvSpPr>
          <p:nvPr/>
        </p:nvSpPr>
        <p:spPr bwMode="auto">
          <a:xfrm>
            <a:off x="0" y="0"/>
            <a:ext cx="9144000" cy="1104900"/>
          </a:xfrm>
          <a:prstGeom prst="roundRect">
            <a:avLst>
              <a:gd name="adj" fmla="val 13926"/>
            </a:avLst>
          </a:prstGeom>
          <a:solidFill>
            <a:srgbClr val="C00000"/>
          </a:solidFill>
          <a:ln w="9525" algn="ctr">
            <a:noFill/>
            <a:round/>
            <a:headEnd/>
            <a:tailEnd/>
          </a:ln>
          <a:effectLst/>
        </p:spPr>
        <p:txBody>
          <a:bodyPr wrap="none" lIns="274320" tIns="777240" bIns="0" anchor="b"/>
          <a:lstStyle/>
          <a:p>
            <a:pPr fontAlgn="base">
              <a:spcBef>
                <a:spcPct val="0"/>
              </a:spcBef>
              <a:spcAft>
                <a:spcPct val="0"/>
              </a:spcAft>
              <a:defRPr/>
            </a:pPr>
            <a:endParaRPr lang="en-US" dirty="0">
              <a:solidFill>
                <a:srgbClr val="000000"/>
              </a:solidFill>
              <a:ea typeface="MS PGothic" pitchFamily="34" charset="-128"/>
            </a:endParaRPr>
          </a:p>
        </p:txBody>
      </p:sp>
      <p:sp>
        <p:nvSpPr>
          <p:cNvPr id="14" name="AutoShape 39"/>
          <p:cNvSpPr>
            <a:spLocks noChangeArrowheads="1"/>
          </p:cNvSpPr>
          <p:nvPr/>
        </p:nvSpPr>
        <p:spPr bwMode="auto">
          <a:xfrm>
            <a:off x="8686800" y="6553199"/>
            <a:ext cx="381000" cy="276225"/>
          </a:xfrm>
          <a:prstGeom prst="roundRect">
            <a:avLst>
              <a:gd name="adj" fmla="val 16667"/>
            </a:avLst>
          </a:prstGeom>
          <a:solidFill>
            <a:schemeClr val="bg1">
              <a:lumMod val="95000"/>
            </a:schemeClr>
          </a:solidFill>
          <a:ln w="9525">
            <a:solidFill>
              <a:schemeClr val="tx1"/>
            </a:solidFill>
            <a:round/>
            <a:headEnd/>
            <a:tailEnd/>
          </a:ln>
        </p:spPr>
        <p:txBody>
          <a:bodyPr wrap="none" lIns="54000" tIns="10800" rIns="54000" bIns="10800" anchor="ctr"/>
          <a:lstStyle/>
          <a:p>
            <a:pPr algn="ctr" fontAlgn="base">
              <a:spcBef>
                <a:spcPct val="0"/>
              </a:spcBef>
              <a:spcAft>
                <a:spcPct val="0"/>
              </a:spcAft>
              <a:defRPr/>
            </a:pPr>
            <a:endParaRPr lang="en-GB" sz="1000" dirty="0">
              <a:solidFill>
                <a:srgbClr val="000000"/>
              </a:solidFill>
              <a:ea typeface="MS PGothic" pitchFamily="34" charset="-128"/>
            </a:endParaRPr>
          </a:p>
        </p:txBody>
      </p:sp>
      <p:sp>
        <p:nvSpPr>
          <p:cNvPr id="21" name="Rectangle 28"/>
          <p:cNvSpPr>
            <a:spLocks noChangeArrowheads="1"/>
          </p:cNvSpPr>
          <p:nvPr/>
        </p:nvSpPr>
        <p:spPr bwMode="auto">
          <a:xfrm>
            <a:off x="8654566" y="6579704"/>
            <a:ext cx="439738" cy="228600"/>
          </a:xfrm>
          <a:prstGeom prst="rect">
            <a:avLst/>
          </a:prstGeom>
          <a:noFill/>
          <a:ln w="9525">
            <a:noFill/>
            <a:miter lim="800000"/>
            <a:headEnd/>
            <a:tailEnd/>
          </a:ln>
          <a:effectLst/>
        </p:spPr>
        <p:txBody>
          <a:bodyPr anchor="ctr"/>
          <a:lstStyle/>
          <a:p>
            <a:pPr algn="r" fontAlgn="base">
              <a:spcBef>
                <a:spcPct val="0"/>
              </a:spcBef>
              <a:spcAft>
                <a:spcPct val="0"/>
              </a:spcAft>
              <a:defRPr/>
            </a:pPr>
            <a:fld id="{031BD89B-A51F-4BE2-87DD-57BDED263406}" type="slidenum">
              <a:rPr lang="en-US" sz="1200">
                <a:solidFill>
                  <a:srgbClr val="000000"/>
                </a:solidFill>
                <a:latin typeface="Lucida Sans Unicode" pitchFamily="34" charset="0"/>
                <a:ea typeface="MS PGothic" pitchFamily="34" charset="-128"/>
              </a:rPr>
              <a:pPr algn="r" fontAlgn="base">
                <a:spcBef>
                  <a:spcPct val="0"/>
                </a:spcBef>
                <a:spcAft>
                  <a:spcPct val="0"/>
                </a:spcAft>
                <a:defRPr/>
              </a:pPr>
              <a:t>‹#›</a:t>
            </a:fld>
            <a:endParaRPr lang="en-US" sz="1200" dirty="0">
              <a:solidFill>
                <a:srgbClr val="000000"/>
              </a:solidFill>
              <a:latin typeface="Lucida Sans Unicode" pitchFamily="34" charset="0"/>
              <a:ea typeface="MS PGothic" pitchFamily="34" charset="-128"/>
            </a:endParaRPr>
          </a:p>
        </p:txBody>
      </p:sp>
      <p:sp>
        <p:nvSpPr>
          <p:cNvPr id="1032" name="Rectangle 18"/>
          <p:cNvSpPr>
            <a:spLocks noGrp="1" noChangeArrowheads="1"/>
          </p:cNvSpPr>
          <p:nvPr>
            <p:ph type="title"/>
          </p:nvPr>
        </p:nvSpPr>
        <p:spPr bwMode="auto">
          <a:xfrm>
            <a:off x="228600" y="198438"/>
            <a:ext cx="6781800" cy="71596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33" name="Rectangle 19"/>
          <p:cNvSpPr>
            <a:spLocks noGrp="1" noChangeArrowheads="1"/>
          </p:cNvSpPr>
          <p:nvPr>
            <p:ph type="body" idx="1"/>
          </p:nvPr>
        </p:nvSpPr>
        <p:spPr bwMode="auto">
          <a:xfrm>
            <a:off x="381000" y="1219200"/>
            <a:ext cx="8229600" cy="452596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Global Business Process Excellence</a:t>
            </a:r>
          </a:p>
          <a:p>
            <a:pPr lvl="2"/>
            <a:r>
              <a:rPr lang="en-US" dirty="0"/>
              <a:t>Sub bullet 01 comes here</a:t>
            </a:r>
          </a:p>
          <a:p>
            <a:pPr lvl="3"/>
            <a:r>
              <a:rPr lang="en-US" dirty="0"/>
              <a:t>Fourth level</a:t>
            </a:r>
          </a:p>
          <a:p>
            <a:pPr lvl="4"/>
            <a:r>
              <a:rPr lang="en-US" dirty="0"/>
              <a:t>Fifth level</a:t>
            </a:r>
          </a:p>
        </p:txBody>
      </p:sp>
    </p:spTree>
    <p:extLst>
      <p:ext uri="{BB962C8B-B14F-4D97-AF65-F5344CB8AC3E}">
        <p14:creationId xmlns:p14="http://schemas.microsoft.com/office/powerpoint/2010/main" val="846811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708" r:id="rId12"/>
  </p:sldLayoutIdLst>
  <p:hf hdr="0" ftr="0" dt="0"/>
  <p:txStyles>
    <p:titleStyle>
      <a:lvl1pPr algn="l" rtl="0" eaLnBrk="1" fontAlgn="base" hangingPunct="1">
        <a:spcBef>
          <a:spcPct val="0"/>
        </a:spcBef>
        <a:spcAft>
          <a:spcPct val="0"/>
        </a:spcAft>
        <a:defRPr sz="1600" b="1">
          <a:solidFill>
            <a:schemeClr val="bg1"/>
          </a:solidFill>
          <a:latin typeface="+mj-lt"/>
          <a:ea typeface="+mj-ea"/>
          <a:cs typeface="+mj-cs"/>
        </a:defRPr>
      </a:lvl1pPr>
      <a:lvl2pPr algn="l" rtl="0" eaLnBrk="1" fontAlgn="base" hangingPunct="1">
        <a:spcBef>
          <a:spcPct val="0"/>
        </a:spcBef>
        <a:spcAft>
          <a:spcPct val="0"/>
        </a:spcAft>
        <a:defRPr sz="1600" b="1">
          <a:solidFill>
            <a:schemeClr val="bg1"/>
          </a:solidFill>
          <a:latin typeface="Verdana" pitchFamily="34" charset="0"/>
        </a:defRPr>
      </a:lvl2pPr>
      <a:lvl3pPr algn="l" rtl="0" eaLnBrk="1" fontAlgn="base" hangingPunct="1">
        <a:spcBef>
          <a:spcPct val="0"/>
        </a:spcBef>
        <a:spcAft>
          <a:spcPct val="0"/>
        </a:spcAft>
        <a:defRPr sz="1600" b="1">
          <a:solidFill>
            <a:schemeClr val="bg1"/>
          </a:solidFill>
          <a:latin typeface="Verdana" pitchFamily="34" charset="0"/>
        </a:defRPr>
      </a:lvl3pPr>
      <a:lvl4pPr algn="l" rtl="0" eaLnBrk="1" fontAlgn="base" hangingPunct="1">
        <a:spcBef>
          <a:spcPct val="0"/>
        </a:spcBef>
        <a:spcAft>
          <a:spcPct val="0"/>
        </a:spcAft>
        <a:defRPr sz="1600" b="1">
          <a:solidFill>
            <a:schemeClr val="bg1"/>
          </a:solidFill>
          <a:latin typeface="Verdana" pitchFamily="34" charset="0"/>
        </a:defRPr>
      </a:lvl4pPr>
      <a:lvl5pPr algn="l" rtl="0" eaLnBrk="1" fontAlgn="base" hangingPunct="1">
        <a:spcBef>
          <a:spcPct val="0"/>
        </a:spcBef>
        <a:spcAft>
          <a:spcPct val="0"/>
        </a:spcAft>
        <a:defRPr sz="1600" b="1">
          <a:solidFill>
            <a:schemeClr val="bg1"/>
          </a:solidFill>
          <a:latin typeface="Verdana" pitchFamily="34" charset="0"/>
        </a:defRPr>
      </a:lvl5pPr>
      <a:lvl6pPr marL="457200" algn="l" rtl="0" eaLnBrk="1" fontAlgn="base" hangingPunct="1">
        <a:spcBef>
          <a:spcPct val="0"/>
        </a:spcBef>
        <a:spcAft>
          <a:spcPct val="0"/>
        </a:spcAft>
        <a:defRPr sz="1600" b="1">
          <a:solidFill>
            <a:schemeClr val="bg1"/>
          </a:solidFill>
          <a:latin typeface="Verdana" pitchFamily="34" charset="0"/>
        </a:defRPr>
      </a:lvl6pPr>
      <a:lvl7pPr marL="914400" algn="l" rtl="0" eaLnBrk="1" fontAlgn="base" hangingPunct="1">
        <a:spcBef>
          <a:spcPct val="0"/>
        </a:spcBef>
        <a:spcAft>
          <a:spcPct val="0"/>
        </a:spcAft>
        <a:defRPr sz="1600" b="1">
          <a:solidFill>
            <a:schemeClr val="bg1"/>
          </a:solidFill>
          <a:latin typeface="Verdana" pitchFamily="34" charset="0"/>
        </a:defRPr>
      </a:lvl7pPr>
      <a:lvl8pPr marL="1371600" algn="l" rtl="0" eaLnBrk="1" fontAlgn="base" hangingPunct="1">
        <a:spcBef>
          <a:spcPct val="0"/>
        </a:spcBef>
        <a:spcAft>
          <a:spcPct val="0"/>
        </a:spcAft>
        <a:defRPr sz="1600" b="1">
          <a:solidFill>
            <a:schemeClr val="bg1"/>
          </a:solidFill>
          <a:latin typeface="Verdana" pitchFamily="34" charset="0"/>
        </a:defRPr>
      </a:lvl8pPr>
      <a:lvl9pPr marL="1828800" algn="l" rtl="0" eaLnBrk="1" fontAlgn="base" hangingPunct="1">
        <a:spcBef>
          <a:spcPct val="0"/>
        </a:spcBef>
        <a:spcAft>
          <a:spcPct val="0"/>
        </a:spcAft>
        <a:defRPr sz="1600" b="1">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1400" b="1">
          <a:solidFill>
            <a:schemeClr val="tx1"/>
          </a:solidFill>
          <a:latin typeface="+mn-lt"/>
          <a:ea typeface="MS PGothic" pitchFamily="34" charset="-128"/>
          <a:cs typeface="+mn-cs"/>
        </a:defRPr>
      </a:lvl2pPr>
      <a:lvl3pPr marL="11430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3pPr>
      <a:lvl4pPr marL="16002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4pPr>
      <a:lvl5pPr marL="2057400" indent="-228600" algn="l" rtl="0" eaLnBrk="1" fontAlgn="base" hangingPunct="1">
        <a:spcBef>
          <a:spcPct val="20000"/>
        </a:spcBef>
        <a:spcAft>
          <a:spcPct val="0"/>
        </a:spcAft>
        <a:buChar char="»"/>
        <a:defRPr sz="1400" b="1">
          <a:solidFill>
            <a:schemeClr val="tx1"/>
          </a:solidFill>
          <a:latin typeface="+mn-lt"/>
          <a:ea typeface="MS PGothic" pitchFamily="34" charset="-128"/>
          <a:cs typeface="+mn-cs"/>
        </a:defRPr>
      </a:lvl5pPr>
      <a:lvl6pPr marL="2514600" indent="-228600" algn="l" rtl="0" eaLnBrk="1" fontAlgn="base" hangingPunct="1">
        <a:spcBef>
          <a:spcPct val="20000"/>
        </a:spcBef>
        <a:spcAft>
          <a:spcPct val="0"/>
        </a:spcAft>
        <a:defRPr sz="1400" b="1">
          <a:solidFill>
            <a:schemeClr val="tx1"/>
          </a:solidFill>
          <a:latin typeface="+mn-lt"/>
          <a:ea typeface="+mn-ea"/>
          <a:cs typeface="+mn-cs"/>
        </a:defRPr>
      </a:lvl6pPr>
      <a:lvl7pPr marL="2971800" indent="-228600" algn="l" rtl="0" eaLnBrk="1" fontAlgn="base" hangingPunct="1">
        <a:spcBef>
          <a:spcPct val="20000"/>
        </a:spcBef>
        <a:spcAft>
          <a:spcPct val="0"/>
        </a:spcAft>
        <a:defRPr sz="1400" b="1">
          <a:solidFill>
            <a:schemeClr val="tx1"/>
          </a:solidFill>
          <a:latin typeface="+mn-lt"/>
          <a:ea typeface="+mn-ea"/>
          <a:cs typeface="+mn-cs"/>
        </a:defRPr>
      </a:lvl7pPr>
      <a:lvl8pPr marL="3429000" indent="-228600" algn="l" rtl="0" eaLnBrk="1" fontAlgn="base" hangingPunct="1">
        <a:spcBef>
          <a:spcPct val="20000"/>
        </a:spcBef>
        <a:spcAft>
          <a:spcPct val="0"/>
        </a:spcAft>
        <a:defRPr sz="1400" b="1">
          <a:solidFill>
            <a:schemeClr val="tx1"/>
          </a:solidFill>
          <a:latin typeface="+mn-lt"/>
          <a:ea typeface="+mn-ea"/>
          <a:cs typeface="+mn-cs"/>
        </a:defRPr>
      </a:lvl8pPr>
      <a:lvl9pPr marL="3886200" indent="-228600" algn="l" rtl="0" eaLnBrk="1" fontAlgn="base" hangingPunct="1">
        <a:spcBef>
          <a:spcPct val="20000"/>
        </a:spcBef>
        <a:spcAft>
          <a:spcPct val="0"/>
        </a:spcAft>
        <a:defRPr sz="1400" b="1">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itchFamily="34" charset="0"/>
              </a:defRPr>
            </a:lvl1pPr>
          </a:lstStyle>
          <a:p>
            <a:fld id="{0055EF33-A531-474B-B9A2-9854D6B4BF5A}" type="datetime1">
              <a:rPr lang="en-US" smtClean="0">
                <a:solidFill>
                  <a:prstClr val="black">
                    <a:tint val="75000"/>
                  </a:prstClr>
                </a:solidFill>
              </a:rPr>
              <a:pPr/>
              <a:t>5/2/2017</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itchFamily="34" charset="0"/>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itchFamily="34" charset="0"/>
              </a:defRPr>
            </a:lvl1pPr>
          </a:lstStyle>
          <a:p>
            <a:fld id="{CC0BBEAA-B4FC-41A2-85B6-9369FD4AE745}"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83612014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algn="ctr" defTabSz="914400" rtl="0" eaLnBrk="1" latinLnBrk="0" hangingPunct="1">
        <a:spcBef>
          <a:spcPct val="0"/>
        </a:spcBef>
        <a:buNone/>
        <a:defRPr sz="4400" kern="120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5.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slide" Target="slide10.xml"/><Relationship Id="rId2" Type="http://schemas.openxmlformats.org/officeDocument/2006/relationships/diagramData" Target="../diagrams/data8.xml"/><Relationship Id="rId1" Type="http://schemas.openxmlformats.org/officeDocument/2006/relationships/slideLayout" Target="../slideLayouts/slideLayout35.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5.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228600" y="2438400"/>
            <a:ext cx="8763000"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600" b="1" dirty="0">
                <a:solidFill>
                  <a:schemeClr val="bg1"/>
                </a:solidFill>
                <a:latin typeface="Calibri" pitchFamily="34" charset="0"/>
                <a:ea typeface="Verdana" pitchFamily="34" charset="0"/>
                <a:cs typeface="Calibri" pitchFamily="34" charset="0"/>
              </a:rPr>
              <a:t>Time of Supply; </a:t>
            </a:r>
            <a:r>
              <a:rPr lang="en-IN" sz="3600" b="1" dirty="0" smtClean="0">
                <a:solidFill>
                  <a:schemeClr val="bg1"/>
                </a:solidFill>
                <a:latin typeface="Calibri" pitchFamily="34" charset="0"/>
                <a:ea typeface="Verdana" pitchFamily="34" charset="0"/>
                <a:cs typeface="Calibri" pitchFamily="34" charset="0"/>
              </a:rPr>
              <a:t>Invoice &amp; Invoice Rules</a:t>
            </a:r>
            <a:endParaRPr lang="en-IN" sz="3600" b="1" dirty="0">
              <a:solidFill>
                <a:schemeClr val="bg1"/>
              </a:solidFill>
              <a:latin typeface="Calibri" pitchFamily="34" charset="0"/>
              <a:ea typeface="Verdana" pitchFamily="34" charset="0"/>
              <a:cs typeface="Calibri" pitchFamily="34" charset="0"/>
            </a:endParaRPr>
          </a:p>
          <a:p>
            <a:r>
              <a:rPr lang="en-IN" sz="3600" b="1" dirty="0">
                <a:solidFill>
                  <a:schemeClr val="bg1"/>
                </a:solidFill>
                <a:latin typeface="Calibri" pitchFamily="34" charset="0"/>
                <a:ea typeface="Verdana" pitchFamily="34" charset="0"/>
                <a:cs typeface="Calibri" pitchFamily="34" charset="0"/>
              </a:rPr>
              <a:t>Electronic Way Bill Concept in GST Regime</a:t>
            </a:r>
          </a:p>
        </p:txBody>
      </p:sp>
      <p:sp>
        <p:nvSpPr>
          <p:cNvPr id="4" name="Content Placeholder 2"/>
          <p:cNvSpPr txBox="1">
            <a:spLocks/>
          </p:cNvSpPr>
          <p:nvPr/>
        </p:nvSpPr>
        <p:spPr>
          <a:xfrm>
            <a:off x="457200" y="4876800"/>
            <a:ext cx="8229600" cy="1524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buFont typeface="Arial" pitchFamily="34" charset="0"/>
              <a:buNone/>
            </a:pPr>
            <a:r>
              <a:rPr lang="en-US" sz="2000" b="1" dirty="0">
                <a:ln w="1905"/>
                <a:solidFill>
                  <a:schemeClr val="bg1"/>
                </a:solidFill>
                <a:effectLst>
                  <a:innerShdw blurRad="69850" dist="43180" dir="5400000">
                    <a:srgbClr val="000000">
                      <a:alpha val="65000"/>
                    </a:srgbClr>
                  </a:innerShdw>
                </a:effectLst>
                <a:latin typeface="Calibri" pitchFamily="34" charset="0"/>
                <a:ea typeface="Verdana" pitchFamily="34" charset="0"/>
                <a:cs typeface="Calibri" pitchFamily="34" charset="0"/>
              </a:rPr>
              <a:t>Deepak Mata, Assistant Director, NACEN, Mumbai</a:t>
            </a:r>
            <a:endParaRPr lang="en-IN" sz="2000" b="1" dirty="0">
              <a:ln w="10541" cmpd="sng">
                <a:solidFill>
                  <a:schemeClr val="accent1">
                    <a:shade val="88000"/>
                    <a:satMod val="110000"/>
                  </a:schemeClr>
                </a:solidFill>
                <a:prstDash val="solid"/>
              </a:ln>
              <a:solidFill>
                <a:schemeClr val="bg1"/>
              </a:solidFill>
              <a:latin typeface="Calibri" pitchFamily="34" charset="0"/>
              <a:ea typeface="Verdana" pitchFamily="34" charset="0"/>
              <a:cs typeface="Calibri" pitchFamily="34" charset="0"/>
            </a:endParaRPr>
          </a:p>
          <a:p>
            <a:pPr>
              <a:buFont typeface="Arial" pitchFamily="34" charset="0"/>
              <a:buNone/>
            </a:pPr>
            <a:endParaRPr lang="en-IN" sz="2000" dirty="0">
              <a:latin typeface="Calibri" pitchFamily="34" charset="0"/>
            </a:endParaRPr>
          </a:p>
        </p:txBody>
      </p:sp>
      <p:pic>
        <p:nvPicPr>
          <p:cNvPr id="1026" name="Picture 2" descr="C:\Users\Nikky\Desktop\sasas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304800"/>
            <a:ext cx="1023938" cy="126206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Nikky\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628" y="304800"/>
            <a:ext cx="1180011" cy="126206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18809911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chemeClr val="bg1">
                    <a:shade val="50000"/>
                  </a:schemeClr>
                </a:solidFill>
                <a:effectLst/>
                <a:latin typeface="Palatino Linotype" pitchFamily="18" charset="0"/>
              </a:rPr>
              <a:t>Recipient – Section 2 (</a:t>
            </a:r>
            <a:r>
              <a:rPr lang="en-US" sz="2800" b="1" dirty="0">
                <a:ln w="50800"/>
                <a:solidFill>
                  <a:schemeClr val="bg1">
                    <a:shade val="50000"/>
                  </a:schemeClr>
                </a:solidFill>
                <a:latin typeface="Palatino Linotype" pitchFamily="18" charset="0"/>
              </a:rPr>
              <a:t>93</a:t>
            </a:r>
            <a:r>
              <a:rPr lang="en-US" sz="2800" b="1" cap="none" spc="0" dirty="0">
                <a:ln w="50800"/>
                <a:solidFill>
                  <a:schemeClr val="bg1">
                    <a:shade val="50000"/>
                  </a:schemeClr>
                </a:solidFill>
                <a:effectLst/>
                <a:latin typeface="Palatino Linotype" pitchFamily="18" charset="0"/>
              </a:rPr>
              <a:t>)</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10</a:t>
            </a:fld>
            <a:endParaRPr lang="en-US" dirty="0">
              <a:solidFill>
                <a:prstClr val="white">
                  <a:tint val="75000"/>
                </a:prstClr>
              </a:solidFill>
            </a:endParaRPr>
          </a:p>
        </p:txBody>
      </p:sp>
      <p:sp>
        <p:nvSpPr>
          <p:cNvPr id="2049" name="Rectangle 1"/>
          <p:cNvSpPr>
            <a:spLocks noChangeArrowheads="1"/>
          </p:cNvSpPr>
          <p:nvPr/>
        </p:nvSpPr>
        <p:spPr bwMode="auto">
          <a:xfrm>
            <a:off x="403220" y="1676400"/>
            <a:ext cx="8458200" cy="39908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500"/>
              </a:spcBef>
              <a:spcAft>
                <a:spcPts val="500"/>
              </a:spcAft>
              <a:buClrTx/>
              <a:buSzTx/>
              <a:buFontTx/>
              <a:buNone/>
              <a:tabLst/>
            </a:pPr>
            <a:r>
              <a:rPr kumimoji="0" lang="en-US" sz="2000" b="0" i="0" u="none" strike="noStrike" cap="none" normalizeH="0" baseline="0" dirty="0">
                <a:ln>
                  <a:noFill/>
                </a:ln>
                <a:effectLst/>
                <a:latin typeface="Book Antiqua" pitchFamily="18" charset="0"/>
                <a:ea typeface="Times New Roman" pitchFamily="18" charset="0"/>
                <a:cs typeface="Verdana" pitchFamily="34" charset="0"/>
              </a:rPr>
              <a:t>(a) where a consideration  is payable  for the supply of goods and/or services,  the person who is liable to pay that consideration,</a:t>
            </a:r>
            <a:endParaRPr kumimoji="0" lang="en-US" sz="2000" b="0" i="0" u="none" strike="noStrike" cap="none" normalizeH="0" baseline="0" dirty="0">
              <a:ln>
                <a:noFill/>
              </a:ln>
              <a:effectLst/>
              <a:latin typeface="Book Antiqua" pitchFamily="18" charset="0"/>
              <a:cs typeface="Arial" pitchFamily="34" charset="0"/>
            </a:endParaRPr>
          </a:p>
          <a:p>
            <a:pPr marL="0" marR="0" lvl="0" indent="0" algn="just" defTabSz="914400" rtl="0" eaLnBrk="0" fontAlgn="base" latinLnBrk="0" hangingPunct="0">
              <a:lnSpc>
                <a:spcPct val="100000"/>
              </a:lnSpc>
              <a:spcBef>
                <a:spcPts val="500"/>
              </a:spcBef>
              <a:spcAft>
                <a:spcPts val="500"/>
              </a:spcAft>
              <a:buClrTx/>
              <a:buSzTx/>
              <a:buFontTx/>
              <a:buNone/>
              <a:tabLst/>
            </a:pPr>
            <a:r>
              <a:rPr kumimoji="0" lang="en-US" sz="2000" b="0" i="0" u="none" strike="noStrike" cap="none" normalizeH="0" baseline="0" dirty="0">
                <a:ln>
                  <a:noFill/>
                </a:ln>
                <a:effectLst/>
                <a:latin typeface="Book Antiqua" pitchFamily="18" charset="0"/>
                <a:ea typeface="Times New Roman" pitchFamily="18" charset="0"/>
                <a:cs typeface="Verdana" pitchFamily="34" charset="0"/>
              </a:rPr>
              <a:t>(b) where no consideration is payable for the supply of goods, the person to whom the goods are delivered  or made available, or to whom possession or use of the goods is given or made available, and</a:t>
            </a:r>
            <a:endParaRPr kumimoji="0" lang="en-US" sz="2000" b="0" i="0" u="none" strike="noStrike" cap="none" normalizeH="0" baseline="0" dirty="0">
              <a:ln>
                <a:noFill/>
              </a:ln>
              <a:effectLst/>
              <a:latin typeface="Book Antiqua" pitchFamily="18" charset="0"/>
              <a:cs typeface="Arial" pitchFamily="34" charset="0"/>
            </a:endParaRPr>
          </a:p>
          <a:p>
            <a:pPr marL="0" marR="0" lvl="0" indent="0" algn="just" defTabSz="914400" rtl="0" eaLnBrk="0" fontAlgn="base" latinLnBrk="0" hangingPunct="0">
              <a:lnSpc>
                <a:spcPct val="100000"/>
              </a:lnSpc>
              <a:spcBef>
                <a:spcPts val="500"/>
              </a:spcBef>
              <a:spcAft>
                <a:spcPts val="500"/>
              </a:spcAft>
              <a:buClrTx/>
              <a:buSzTx/>
              <a:buFontTx/>
              <a:buNone/>
              <a:tabLst/>
            </a:pPr>
            <a:r>
              <a:rPr kumimoji="0" lang="en-US" sz="2000" b="0" i="0" u="none" strike="noStrike" cap="none" normalizeH="0" baseline="0" dirty="0">
                <a:ln>
                  <a:noFill/>
                </a:ln>
                <a:effectLst/>
                <a:latin typeface="Book Antiqua" pitchFamily="18" charset="0"/>
                <a:ea typeface="Times New Roman" pitchFamily="18" charset="0"/>
                <a:cs typeface="Verdana" pitchFamily="34" charset="0"/>
              </a:rPr>
              <a:t>(c) where  no consideration  is payable  for the  supply  of a service,  the  person  to whom the service is rendered,</a:t>
            </a:r>
            <a:endParaRPr kumimoji="0" lang="en-US" sz="2000" b="0" i="0" u="none" strike="noStrike" cap="none" normalizeH="0" baseline="0" dirty="0">
              <a:ln>
                <a:noFill/>
              </a:ln>
              <a:effectLst/>
              <a:latin typeface="Book Antiqua" pitchFamily="18" charset="0"/>
              <a:cs typeface="Arial" pitchFamily="34" charset="0"/>
            </a:endParaRPr>
          </a:p>
          <a:p>
            <a:pPr marL="0" marR="0" lvl="0" indent="0" algn="just" defTabSz="914400" rtl="0" eaLnBrk="0" fontAlgn="base" latinLnBrk="0" hangingPunct="0">
              <a:lnSpc>
                <a:spcPct val="100000"/>
              </a:lnSpc>
              <a:spcBef>
                <a:spcPts val="500"/>
              </a:spcBef>
              <a:spcAft>
                <a:spcPts val="500"/>
              </a:spcAft>
              <a:buClrTx/>
              <a:buSzTx/>
              <a:buFontTx/>
              <a:buNone/>
              <a:tabLst/>
            </a:pPr>
            <a:r>
              <a:rPr kumimoji="0" lang="en-US" sz="2000" b="0" i="0" u="none" strike="noStrike" cap="none" normalizeH="0" baseline="0" dirty="0">
                <a:ln>
                  <a:noFill/>
                </a:ln>
                <a:effectLst/>
                <a:latin typeface="Book Antiqua" pitchFamily="18" charset="0"/>
                <a:ea typeface="Times New Roman" pitchFamily="18" charset="0"/>
                <a:cs typeface="Verdana" pitchFamily="34" charset="0"/>
              </a:rPr>
              <a:t>and  any  reference  to a person  to whom  a supply  is made  shall  be construed  as a reference to the recipient of the supply</a:t>
            </a:r>
            <a:r>
              <a:rPr lang="en-US" sz="2000" dirty="0">
                <a:latin typeface="Book Antiqua" pitchFamily="18" charset="0"/>
                <a:ea typeface="Times New Roman" pitchFamily="18" charset="0"/>
                <a:cs typeface="Verdana" pitchFamily="34" charset="0"/>
              </a:rPr>
              <a:t> and</a:t>
            </a:r>
            <a:r>
              <a:rPr kumimoji="0" lang="en-US" sz="2000" b="0" i="0" u="none" strike="noStrike" cap="none" normalizeH="0" baseline="0" dirty="0">
                <a:ln>
                  <a:noFill/>
                </a:ln>
                <a:effectLst/>
                <a:latin typeface="Book Antiqua" pitchFamily="18" charset="0"/>
                <a:ea typeface="Times New Roman" pitchFamily="18" charset="0"/>
                <a:cs typeface="Verdana" pitchFamily="34" charset="0"/>
              </a:rPr>
              <a:t> shall also include an agent acting as such on behalf of the recipient in relation to the goods and/or services supplied.</a:t>
            </a:r>
            <a:endParaRPr kumimoji="0" lang="en-US" sz="2000" b="0" i="0" u="none" strike="noStrike" cap="none" normalizeH="0" baseline="0" dirty="0">
              <a:ln>
                <a:noFill/>
              </a:ln>
              <a:effectLst/>
              <a:latin typeface="Book Antiqua" pitchFamily="18" charset="0"/>
              <a:cs typeface="Arial" pitchFamily="34" charset="0"/>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chemeClr val="bg1">
                    <a:shade val="50000"/>
                  </a:schemeClr>
                </a:solidFill>
                <a:effectLst/>
                <a:latin typeface="Palatino Linotype" pitchFamily="18" charset="0"/>
              </a:rPr>
              <a:t>Reverse Charge – Section 2 (</a:t>
            </a:r>
            <a:r>
              <a:rPr lang="en-US" sz="2800" b="1" dirty="0">
                <a:ln w="50800"/>
                <a:solidFill>
                  <a:schemeClr val="bg1">
                    <a:shade val="50000"/>
                  </a:schemeClr>
                </a:solidFill>
                <a:latin typeface="Palatino Linotype" pitchFamily="18" charset="0"/>
              </a:rPr>
              <a:t>98</a:t>
            </a:r>
            <a:r>
              <a:rPr lang="en-US" sz="2800" b="1" cap="none" spc="0" dirty="0">
                <a:ln w="50800"/>
                <a:solidFill>
                  <a:schemeClr val="bg1">
                    <a:shade val="50000"/>
                  </a:schemeClr>
                </a:solidFill>
                <a:effectLst/>
                <a:latin typeface="Palatino Linotype" pitchFamily="18" charset="0"/>
              </a:rPr>
              <a:t>)</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11</a:t>
            </a:fld>
            <a:endParaRPr lang="en-US" dirty="0">
              <a:solidFill>
                <a:prstClr val="white">
                  <a:tint val="75000"/>
                </a:prstClr>
              </a:solidFill>
            </a:endParaRPr>
          </a:p>
        </p:txBody>
      </p:sp>
      <p:sp>
        <p:nvSpPr>
          <p:cNvPr id="2049" name="Rectangle 1"/>
          <p:cNvSpPr>
            <a:spLocks noChangeArrowheads="1"/>
          </p:cNvSpPr>
          <p:nvPr/>
        </p:nvSpPr>
        <p:spPr bwMode="auto">
          <a:xfrm>
            <a:off x="304800" y="1754089"/>
            <a:ext cx="84582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ts val="500"/>
              </a:spcBef>
              <a:spcAft>
                <a:spcPts val="500"/>
              </a:spcAft>
            </a:pPr>
            <a:r>
              <a:rPr lang="en-IN" sz="2000" dirty="0">
                <a:latin typeface="Book Antiqua" pitchFamily="18" charset="0"/>
                <a:ea typeface="Times New Roman" pitchFamily="18" charset="0"/>
                <a:cs typeface="Verdana" pitchFamily="34" charset="0"/>
              </a:rPr>
              <a:t>“</a:t>
            </a:r>
            <a:r>
              <a:rPr lang="en-IN" sz="2000" b="1" i="1" u="sng" dirty="0">
                <a:latin typeface="Book Antiqua" pitchFamily="18" charset="0"/>
                <a:ea typeface="Times New Roman" pitchFamily="18" charset="0"/>
                <a:cs typeface="Verdana" pitchFamily="34" charset="0"/>
              </a:rPr>
              <a:t>reverse charge</a:t>
            </a:r>
            <a:r>
              <a:rPr lang="en-IN" sz="2000" dirty="0">
                <a:latin typeface="Book Antiqua" pitchFamily="18" charset="0"/>
                <a:ea typeface="Times New Roman" pitchFamily="18" charset="0"/>
                <a:cs typeface="Verdana" pitchFamily="34" charset="0"/>
              </a:rPr>
              <a:t>’’ means the liability to pay tax by the recipient of supply of goods or services or both instead of the supplier of such goods or services or both under sub-section (3)/(4) of section 9 and sub sec (3)/(4) of section 5 of IGST Act.</a:t>
            </a:r>
            <a:endParaRPr kumimoji="0" lang="en-US" sz="2000" b="0" i="0" u="none" strike="noStrike" cap="none" normalizeH="0" baseline="0" dirty="0">
              <a:ln>
                <a:noFill/>
              </a:ln>
              <a:effectLst/>
              <a:latin typeface="Book Antiqua" pitchFamily="18" charset="0"/>
              <a:cs typeface="Arial" pitchFamily="34" charset="0"/>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dirty="0">
                <a:ln w="50800"/>
                <a:solidFill>
                  <a:schemeClr val="bg1">
                    <a:shade val="50000"/>
                  </a:schemeClr>
                </a:solidFill>
                <a:latin typeface="Palatino Linotype" pitchFamily="18" charset="0"/>
              </a:rPr>
              <a:t>Removal</a:t>
            </a:r>
            <a:r>
              <a:rPr lang="en-US" sz="2800" b="1" cap="none" spc="0" dirty="0">
                <a:ln w="50800"/>
                <a:solidFill>
                  <a:schemeClr val="bg1">
                    <a:shade val="50000"/>
                  </a:schemeClr>
                </a:solidFill>
                <a:effectLst/>
                <a:latin typeface="Palatino Linotype" pitchFamily="18" charset="0"/>
              </a:rPr>
              <a:t> – Section 2(96)</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12</a:t>
            </a:fld>
            <a:endParaRPr lang="en-US" dirty="0">
              <a:solidFill>
                <a:prstClr val="white">
                  <a:tint val="75000"/>
                </a:prstClr>
              </a:solidFill>
            </a:endParaRPr>
          </a:p>
        </p:txBody>
      </p:sp>
      <p:sp>
        <p:nvSpPr>
          <p:cNvPr id="12" name="TextBox 11"/>
          <p:cNvSpPr txBox="1"/>
          <p:nvPr/>
        </p:nvSpPr>
        <p:spPr>
          <a:xfrm>
            <a:off x="304800" y="1524000"/>
            <a:ext cx="8382000" cy="2000548"/>
          </a:xfrm>
          <a:prstGeom prst="rect">
            <a:avLst/>
          </a:prstGeom>
          <a:noFill/>
        </p:spPr>
        <p:txBody>
          <a:bodyPr wrap="square" rtlCol="0">
            <a:spAutoFit/>
          </a:bodyPr>
          <a:lstStyle/>
          <a:p>
            <a:pPr algn="just"/>
            <a:endParaRPr lang="en-IN" sz="2400" dirty="0">
              <a:latin typeface="Book Antiqua" pitchFamily="18" charset="0"/>
            </a:endParaRPr>
          </a:p>
          <a:p>
            <a:pPr algn="just"/>
            <a:r>
              <a:rPr lang="en-IN" sz="2000" dirty="0">
                <a:latin typeface="Book Antiqua" pitchFamily="18" charset="0"/>
              </a:rPr>
              <a:t>“removal” in relation to goods, means-</a:t>
            </a:r>
          </a:p>
          <a:p>
            <a:pPr marL="457200" indent="-457200" algn="just">
              <a:buAutoNum type="alphaLcParenBoth"/>
            </a:pPr>
            <a:r>
              <a:rPr lang="en-IN" sz="2000" dirty="0">
                <a:latin typeface="Book Antiqua" pitchFamily="18" charset="0"/>
              </a:rPr>
              <a:t>Despatch of goods for delivery by the supplier thereof or by any other person acting on behalf of such supplier, or</a:t>
            </a:r>
          </a:p>
          <a:p>
            <a:pPr marL="457200" indent="-457200" algn="just">
              <a:buAutoNum type="alphaLcParenBoth"/>
            </a:pPr>
            <a:r>
              <a:rPr lang="en-IN" sz="2000" dirty="0">
                <a:latin typeface="Book Antiqua" pitchFamily="18" charset="0"/>
              </a:rPr>
              <a:t>Collection of the goods by the recipient thereof or by any other person acting on behalf of such recipient.</a:t>
            </a:r>
          </a:p>
        </p:txBody>
      </p:sp>
    </p:spTree>
    <p:extLst>
      <p:ext uri="{BB962C8B-B14F-4D97-AF65-F5344CB8AC3E}">
        <p14:creationId xmlns:p14="http://schemas.microsoft.com/office/powerpoint/2010/main" val="322675863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chemeClr val="bg1">
                    <a:shade val="50000"/>
                  </a:schemeClr>
                </a:solidFill>
                <a:effectLst/>
                <a:latin typeface="Palatino Linotype" pitchFamily="18" charset="0"/>
              </a:rPr>
              <a:t>Continuous supply of Goods – Section 2 (32)</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13</a:t>
            </a:fld>
            <a:endParaRPr lang="en-US" dirty="0">
              <a:solidFill>
                <a:prstClr val="white">
                  <a:tint val="75000"/>
                </a:prstClr>
              </a:solidFill>
            </a:endParaRPr>
          </a:p>
        </p:txBody>
      </p:sp>
      <p:sp>
        <p:nvSpPr>
          <p:cNvPr id="2049" name="Rectangle 1"/>
          <p:cNvSpPr>
            <a:spLocks noChangeArrowheads="1"/>
          </p:cNvSpPr>
          <p:nvPr/>
        </p:nvSpPr>
        <p:spPr bwMode="auto">
          <a:xfrm>
            <a:off x="403220" y="1555035"/>
            <a:ext cx="8458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ts val="500"/>
              </a:spcBef>
              <a:spcAft>
                <a:spcPts val="500"/>
              </a:spcAft>
            </a:pPr>
            <a:r>
              <a:rPr lang="en-IN" sz="2000" dirty="0">
                <a:latin typeface="Book Antiqua" pitchFamily="18" charset="0"/>
                <a:ea typeface="Times New Roman" pitchFamily="18" charset="0"/>
                <a:cs typeface="Verdana" pitchFamily="34" charset="0"/>
              </a:rPr>
              <a:t>“</a:t>
            </a:r>
            <a:r>
              <a:rPr lang="en-IN" sz="2000" b="1" i="1" u="sng" dirty="0">
                <a:latin typeface="Book Antiqua" pitchFamily="18" charset="0"/>
                <a:ea typeface="Times New Roman" pitchFamily="18" charset="0"/>
                <a:cs typeface="Verdana" pitchFamily="34" charset="0"/>
              </a:rPr>
              <a:t>continuous  supply  of  goods</a:t>
            </a:r>
            <a:r>
              <a:rPr lang="en-IN" sz="2000" dirty="0">
                <a:latin typeface="Book Antiqua" pitchFamily="18" charset="0"/>
                <a:ea typeface="Times New Roman" pitchFamily="18" charset="0"/>
                <a:cs typeface="Verdana" pitchFamily="34" charset="0"/>
              </a:rPr>
              <a:t>”  means   a  supply  of  goods  which  is provided, or agreed to be provided, continuously or on recurrent basis, under a contract, whether or not by means of a wire, cable, pipeline or other conduit, and for which the supplier invoices the recipient on a regular or periodic basis and includes supply of such goods as the government may, subject to such conditions, as it may be notified, specify.</a:t>
            </a:r>
            <a:endParaRPr kumimoji="0" lang="en-US" sz="2000" b="0" i="0" u="none" strike="noStrike" cap="none" normalizeH="0" baseline="0" dirty="0">
              <a:ln>
                <a:noFill/>
              </a:ln>
              <a:effectLst/>
              <a:latin typeface="Book Antiqua" pitchFamily="18" charset="0"/>
              <a:cs typeface="Arial" pitchFamily="34" charset="0"/>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chemeClr val="bg1">
                    <a:shade val="50000"/>
                  </a:schemeClr>
                </a:solidFill>
                <a:effectLst/>
                <a:latin typeface="Palatino Linotype" pitchFamily="18" charset="0"/>
              </a:rPr>
              <a:t>Continuous supply of Service – Section 2 (33)</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14</a:t>
            </a:fld>
            <a:endParaRPr lang="en-US" dirty="0">
              <a:solidFill>
                <a:prstClr val="white">
                  <a:tint val="75000"/>
                </a:prstClr>
              </a:solidFill>
            </a:endParaRPr>
          </a:p>
        </p:txBody>
      </p:sp>
      <p:sp>
        <p:nvSpPr>
          <p:cNvPr id="2049" name="Rectangle 1"/>
          <p:cNvSpPr>
            <a:spLocks noChangeArrowheads="1"/>
          </p:cNvSpPr>
          <p:nvPr/>
        </p:nvSpPr>
        <p:spPr bwMode="auto">
          <a:xfrm>
            <a:off x="304800" y="1446312"/>
            <a:ext cx="8458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ts val="500"/>
              </a:spcBef>
              <a:spcAft>
                <a:spcPts val="500"/>
              </a:spcAft>
            </a:pPr>
            <a:r>
              <a:rPr lang="en-IN" sz="2000" dirty="0">
                <a:latin typeface="Book Antiqua" pitchFamily="18" charset="0"/>
                <a:ea typeface="Times New Roman" pitchFamily="18" charset="0"/>
                <a:cs typeface="Verdana" pitchFamily="34" charset="0"/>
              </a:rPr>
              <a:t>“</a:t>
            </a:r>
            <a:r>
              <a:rPr lang="en-IN" sz="2000" b="1" i="1" u="sng" dirty="0">
                <a:latin typeface="Book Antiqua" pitchFamily="18" charset="0"/>
                <a:ea typeface="Times New Roman" pitchFamily="18" charset="0"/>
                <a:cs typeface="Verdana" pitchFamily="34" charset="0"/>
              </a:rPr>
              <a:t>continuous  supply  of  Service</a:t>
            </a:r>
            <a:r>
              <a:rPr lang="en-IN" sz="2000" dirty="0">
                <a:latin typeface="Book Antiqua" pitchFamily="18" charset="0"/>
                <a:ea typeface="Times New Roman" pitchFamily="18" charset="0"/>
                <a:cs typeface="Verdana" pitchFamily="34" charset="0"/>
              </a:rPr>
              <a:t>”  means a supply of services  which is provided, or agreed to be provided, continuously or on recurrent basis, under a contract, for a period exceeding three months with periodic payment obligations and includes supply of such service as the Central or a State Government may, whether or not subject to any condition, by notification, specify;</a:t>
            </a: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2744450"/>
            <a:ext cx="9144000" cy="1600438"/>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b="1" cap="none" spc="0" dirty="0">
                <a:ln w="50800"/>
                <a:solidFill>
                  <a:schemeClr val="bg1">
                    <a:shade val="50000"/>
                  </a:schemeClr>
                </a:solidFill>
                <a:effectLst/>
                <a:latin typeface="Palatino Linotype" pitchFamily="18" charset="0"/>
              </a:rPr>
              <a:t>-: Section 12 :-</a:t>
            </a:r>
          </a:p>
          <a:p>
            <a:pPr algn="ctr"/>
            <a:r>
              <a:rPr lang="en-US" sz="5400" b="1" cap="none" spc="0" dirty="0">
                <a:ln w="50800"/>
                <a:solidFill>
                  <a:schemeClr val="bg1">
                    <a:shade val="50000"/>
                  </a:schemeClr>
                </a:solidFill>
                <a:effectLst/>
                <a:latin typeface="Palatino Linotype" pitchFamily="18" charset="0"/>
              </a:rPr>
              <a:t>Time of Supply of Goods</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15</a:t>
            </a:fld>
            <a:endParaRPr lang="en-US" dirty="0">
              <a:solidFill>
                <a:prstClr val="white">
                  <a:tint val="75000"/>
                </a:prstClr>
              </a:solidFill>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Section 12 – Time of Supply of Goods</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16</a:t>
            </a:fld>
            <a:endParaRPr lang="en-US" dirty="0">
              <a:solidFill>
                <a:prstClr val="white">
                  <a:tint val="75000"/>
                </a:prstClr>
              </a:solidFill>
            </a:endParaRPr>
          </a:p>
        </p:txBody>
      </p:sp>
      <p:graphicFrame>
        <p:nvGraphicFramePr>
          <p:cNvPr id="9" name="Diagram 8"/>
          <p:cNvGraphicFramePr/>
          <p:nvPr>
            <p:extLst>
              <p:ext uri="{D42A27DB-BD31-4B8C-83A1-F6EECF244321}">
                <p14:modId xmlns:p14="http://schemas.microsoft.com/office/powerpoint/2010/main" val="4170006904"/>
              </p:ext>
            </p:extLst>
          </p:nvPr>
        </p:nvGraphicFramePr>
        <p:xfrm>
          <a:off x="381000" y="1524000"/>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Double Wave 11"/>
          <p:cNvSpPr/>
          <p:nvPr/>
        </p:nvSpPr>
        <p:spPr>
          <a:xfrm>
            <a:off x="2667000" y="5867400"/>
            <a:ext cx="5562600" cy="838200"/>
          </a:xfrm>
          <a:prstGeom prst="doubleWave">
            <a:avLst>
              <a:gd name="adj1" fmla="val 6250"/>
              <a:gd name="adj2" fmla="val -2208"/>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latin typeface="Book Antiqua" pitchFamily="18" charset="0"/>
              </a:rPr>
              <a:t>Where not determinable as per above, TOS shall be date of entry in books of account of recipient </a:t>
            </a:r>
          </a:p>
        </p:txBody>
      </p:sp>
      <p:cxnSp>
        <p:nvCxnSpPr>
          <p:cNvPr id="15" name="Straight Arrow Connector 14"/>
          <p:cNvCxnSpPr>
            <a:endCxn id="12" idx="0"/>
          </p:cNvCxnSpPr>
          <p:nvPr/>
        </p:nvCxnSpPr>
        <p:spPr>
          <a:xfrm>
            <a:off x="5029200" y="5638800"/>
            <a:ext cx="296277" cy="2809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Tax Invoice – Section </a:t>
            </a:r>
            <a:r>
              <a:rPr lang="en-US" sz="4000" b="1" dirty="0">
                <a:ln w="50800"/>
                <a:solidFill>
                  <a:schemeClr val="bg1">
                    <a:shade val="50000"/>
                  </a:schemeClr>
                </a:solidFill>
                <a:latin typeface="Palatino Linotype" pitchFamily="18" charset="0"/>
              </a:rPr>
              <a:t>31</a:t>
            </a:r>
            <a:r>
              <a:rPr lang="en-US" sz="4000" b="1" cap="none" spc="0" dirty="0">
                <a:ln w="50800"/>
                <a:solidFill>
                  <a:schemeClr val="bg1">
                    <a:shade val="50000"/>
                  </a:schemeClr>
                </a:solidFill>
                <a:effectLst/>
                <a:latin typeface="Palatino Linotype" pitchFamily="18" charset="0"/>
              </a:rPr>
              <a:t> (1)</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17</a:t>
            </a:fld>
            <a:endParaRPr lang="en-US" dirty="0">
              <a:solidFill>
                <a:prstClr val="white">
                  <a:tint val="75000"/>
                </a:prstClr>
              </a:solidFill>
            </a:endParaRPr>
          </a:p>
        </p:txBody>
      </p:sp>
      <p:graphicFrame>
        <p:nvGraphicFramePr>
          <p:cNvPr id="9" name="Diagram 8"/>
          <p:cNvGraphicFramePr/>
          <p:nvPr/>
        </p:nvGraphicFramePr>
        <p:xfrm>
          <a:off x="304800" y="13716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dirty="0">
                <a:ln w="50800"/>
                <a:solidFill>
                  <a:schemeClr val="bg1">
                    <a:shade val="50000"/>
                  </a:schemeClr>
                </a:solidFill>
                <a:latin typeface="Palatino Linotype" pitchFamily="18" charset="0"/>
              </a:rPr>
              <a:t>Making Available</a:t>
            </a:r>
            <a:endParaRPr lang="en-US" sz="4000" b="1" cap="none" spc="0" dirty="0">
              <a:ln w="50800"/>
              <a:solidFill>
                <a:schemeClr val="bg1">
                  <a:shade val="50000"/>
                </a:schemeClr>
              </a:solidFill>
              <a:effectLst/>
              <a:latin typeface="Palatino Linotype" pitchFamily="18" charset="0"/>
            </a:endParaRP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18</a:t>
            </a:fld>
            <a:endParaRPr lang="en-US" dirty="0">
              <a:solidFill>
                <a:prstClr val="white">
                  <a:tint val="75000"/>
                </a:prstClr>
              </a:solidFill>
            </a:endParaRPr>
          </a:p>
        </p:txBody>
      </p:sp>
      <p:sp>
        <p:nvSpPr>
          <p:cNvPr id="2049" name="Rectangle 1"/>
          <p:cNvSpPr>
            <a:spLocks noChangeArrowheads="1"/>
          </p:cNvSpPr>
          <p:nvPr/>
        </p:nvSpPr>
        <p:spPr bwMode="auto">
          <a:xfrm>
            <a:off x="304800" y="1577438"/>
            <a:ext cx="8458200" cy="2323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ts val="500"/>
              </a:spcBef>
              <a:spcAft>
                <a:spcPts val="500"/>
              </a:spcAft>
              <a:buClrTx/>
              <a:buSzTx/>
              <a:buFont typeface="Wingdings" pitchFamily="2" charset="2"/>
              <a:buChar char="Ø"/>
              <a:tabLst/>
            </a:pPr>
            <a:r>
              <a:rPr kumimoji="0" lang="en-US" sz="2000" b="0" i="0" u="none" strike="noStrike" cap="none" normalizeH="0" baseline="0" dirty="0">
                <a:ln>
                  <a:noFill/>
                </a:ln>
                <a:effectLst/>
                <a:latin typeface="Book Antiqua" pitchFamily="18" charset="0"/>
                <a:ea typeface="Times New Roman" pitchFamily="18" charset="0"/>
                <a:cs typeface="Verdana" pitchFamily="34" charset="0"/>
              </a:rPr>
              <a:t>Means goods are placed at the disposal of recipient.</a:t>
            </a:r>
          </a:p>
          <a:p>
            <a:pPr marL="0" marR="0" lvl="0" indent="0" algn="just" defTabSz="914400" rtl="0" eaLnBrk="1" fontAlgn="base" latinLnBrk="0" hangingPunct="1">
              <a:lnSpc>
                <a:spcPct val="150000"/>
              </a:lnSpc>
              <a:spcBef>
                <a:spcPts val="500"/>
              </a:spcBef>
              <a:spcAft>
                <a:spcPts val="500"/>
              </a:spcAft>
              <a:buClrTx/>
              <a:buSzTx/>
              <a:buFont typeface="Wingdings" pitchFamily="2" charset="2"/>
              <a:buChar char="Ø"/>
              <a:tabLst/>
            </a:pPr>
            <a:r>
              <a:rPr lang="en-US" sz="2000" dirty="0">
                <a:latin typeface="Book Antiqua" pitchFamily="18" charset="0"/>
                <a:cs typeface="Verdana" pitchFamily="34" charset="0"/>
              </a:rPr>
              <a:t>Physically not capable of being moved – M/c embed to earth</a:t>
            </a:r>
          </a:p>
          <a:p>
            <a:pPr marL="0" marR="0" lvl="0" indent="0" algn="just" defTabSz="914400" rtl="0" eaLnBrk="1" fontAlgn="base" latinLnBrk="0" hangingPunct="1">
              <a:lnSpc>
                <a:spcPct val="150000"/>
              </a:lnSpc>
              <a:spcBef>
                <a:spcPts val="500"/>
              </a:spcBef>
              <a:spcAft>
                <a:spcPts val="500"/>
              </a:spcAft>
              <a:buClrTx/>
              <a:buSzTx/>
              <a:buFont typeface="Wingdings" pitchFamily="2" charset="2"/>
              <a:buChar char="Ø"/>
              <a:tabLst/>
            </a:pPr>
            <a:r>
              <a:rPr kumimoji="0" lang="en-US" sz="2000" b="0" i="0" u="none" strike="noStrike" cap="none" normalizeH="0" baseline="0" dirty="0">
                <a:ln>
                  <a:noFill/>
                </a:ln>
                <a:effectLst/>
                <a:latin typeface="Book Antiqua" pitchFamily="18" charset="0"/>
                <a:cs typeface="Verdana" pitchFamily="34" charset="0"/>
              </a:rPr>
              <a:t>Supplied</a:t>
            </a:r>
            <a:r>
              <a:rPr kumimoji="0" lang="en-US" sz="2000" b="0" i="0" u="none" strike="noStrike" cap="none" normalizeH="0" dirty="0">
                <a:ln>
                  <a:noFill/>
                </a:ln>
                <a:effectLst/>
                <a:latin typeface="Book Antiqua" pitchFamily="18" charset="0"/>
                <a:cs typeface="Verdana" pitchFamily="34" charset="0"/>
              </a:rPr>
              <a:t> in assembled or installed form.</a:t>
            </a:r>
          </a:p>
          <a:p>
            <a:pPr marL="0" marR="0" lvl="0" indent="0" algn="just" defTabSz="914400" rtl="0" eaLnBrk="1" fontAlgn="base" latinLnBrk="0" hangingPunct="1">
              <a:lnSpc>
                <a:spcPct val="150000"/>
              </a:lnSpc>
              <a:spcBef>
                <a:spcPts val="500"/>
              </a:spcBef>
              <a:spcAft>
                <a:spcPts val="500"/>
              </a:spcAft>
              <a:buClrTx/>
              <a:buSzTx/>
              <a:buFont typeface="Wingdings" pitchFamily="2" charset="2"/>
              <a:buChar char="Ø"/>
              <a:tabLst/>
            </a:pPr>
            <a:r>
              <a:rPr lang="en-US" sz="2000" baseline="0" dirty="0">
                <a:latin typeface="Book Antiqua" pitchFamily="18" charset="0"/>
                <a:cs typeface="Verdana" pitchFamily="34" charset="0"/>
              </a:rPr>
              <a:t>Supply</a:t>
            </a:r>
            <a:r>
              <a:rPr lang="en-US" sz="2000" dirty="0">
                <a:latin typeface="Book Antiqua" pitchFamily="18" charset="0"/>
                <a:cs typeface="Verdana" pitchFamily="34" charset="0"/>
              </a:rPr>
              <a:t> to his agent or his principal.</a:t>
            </a:r>
            <a:endParaRPr kumimoji="0" lang="en-US" sz="2000" b="0" i="0" u="none" strike="noStrike" cap="none" normalizeH="0" baseline="0" dirty="0">
              <a:ln>
                <a:noFill/>
              </a:ln>
              <a:effectLst/>
              <a:latin typeface="Book Antiqua" pitchFamily="18" charset="0"/>
              <a:cs typeface="Arial" pitchFamily="34" charset="0"/>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Tax Invoice – Section </a:t>
            </a:r>
            <a:r>
              <a:rPr lang="en-US" sz="4000" b="1" dirty="0">
                <a:ln w="50800"/>
                <a:solidFill>
                  <a:schemeClr val="bg1">
                    <a:shade val="50000"/>
                  </a:schemeClr>
                </a:solidFill>
                <a:latin typeface="Palatino Linotype" pitchFamily="18" charset="0"/>
              </a:rPr>
              <a:t>31</a:t>
            </a:r>
            <a:r>
              <a:rPr lang="en-US" sz="4000" b="1" cap="none" spc="0" dirty="0">
                <a:ln w="50800"/>
                <a:solidFill>
                  <a:schemeClr val="bg1">
                    <a:shade val="50000"/>
                  </a:schemeClr>
                </a:solidFill>
                <a:effectLst/>
                <a:latin typeface="Palatino Linotype" pitchFamily="18" charset="0"/>
              </a:rPr>
              <a:t> (4)</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19</a:t>
            </a:fld>
            <a:endParaRPr lang="en-US" dirty="0">
              <a:solidFill>
                <a:prstClr val="white">
                  <a:tint val="75000"/>
                </a:prstClr>
              </a:solidFill>
            </a:endParaRPr>
          </a:p>
        </p:txBody>
      </p:sp>
      <p:graphicFrame>
        <p:nvGraphicFramePr>
          <p:cNvPr id="9" name="Diagram 8"/>
          <p:cNvGraphicFramePr/>
          <p:nvPr>
            <p:extLst>
              <p:ext uri="{D42A27DB-BD31-4B8C-83A1-F6EECF244321}">
                <p14:modId xmlns:p14="http://schemas.microsoft.com/office/powerpoint/2010/main" val="1377577070"/>
              </p:ext>
            </p:extLst>
          </p:nvPr>
        </p:nvGraphicFramePr>
        <p:xfrm>
          <a:off x="304800" y="1371600"/>
          <a:ext cx="84582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a:ea typeface="Verdana" pitchFamily="34" charset="0"/>
                <a:cs typeface="Calibri" pitchFamily="34" charset="0"/>
              </a:rPr>
              <a:t>Questions which need to be answered</a:t>
            </a:r>
          </a:p>
        </p:txBody>
      </p:sp>
      <p:sp>
        <p:nvSpPr>
          <p:cNvPr id="3" name="Content Placeholder 2"/>
          <p:cNvSpPr>
            <a:spLocks noGrp="1"/>
          </p:cNvSpPr>
          <p:nvPr>
            <p:ph idx="1"/>
          </p:nvPr>
        </p:nvSpPr>
        <p:spPr>
          <a:xfrm>
            <a:off x="457200" y="1600201"/>
            <a:ext cx="8229600" cy="3962400"/>
          </a:xfrm>
        </p:spPr>
        <p:txBody>
          <a:bodyPr>
            <a:normAutofit fontScale="70000" lnSpcReduction="20000"/>
          </a:bodyPr>
          <a:lstStyle/>
          <a:p>
            <a:r>
              <a:rPr lang="en-US" dirty="0"/>
              <a:t>Changes in Time of Supply Provisions</a:t>
            </a:r>
          </a:p>
          <a:p>
            <a:r>
              <a:rPr lang="en-US" dirty="0"/>
              <a:t>Invoice Rules </a:t>
            </a:r>
            <a:endParaRPr lang="en-US" dirty="0" smtClean="0"/>
          </a:p>
          <a:p>
            <a:r>
              <a:rPr lang="en-US" dirty="0" smtClean="0"/>
              <a:t>Format of invoice? Fields? When to issue? Whether mandatory? </a:t>
            </a:r>
            <a:endParaRPr lang="en-US" dirty="0"/>
          </a:p>
          <a:p>
            <a:r>
              <a:rPr lang="en-US" dirty="0"/>
              <a:t>E Way Bill Concepts?</a:t>
            </a:r>
          </a:p>
          <a:p>
            <a:r>
              <a:rPr lang="en-US" dirty="0"/>
              <a:t>What is E-WAY Bill? Who will issue? When? Who is responsible? Supplier? Recipient? </a:t>
            </a:r>
          </a:p>
          <a:p>
            <a:r>
              <a:rPr lang="en-US" dirty="0"/>
              <a:t>Responsibility of transporter?</a:t>
            </a:r>
          </a:p>
          <a:p>
            <a:r>
              <a:rPr lang="en-US" dirty="0"/>
              <a:t>Format?</a:t>
            </a:r>
            <a:endParaRPr lang="en-IN" baseline="30000" dirty="0"/>
          </a:p>
          <a:p>
            <a:endParaRPr lang="en-US" dirty="0"/>
          </a:p>
          <a:p>
            <a:r>
              <a:rPr lang="en-US" dirty="0"/>
              <a:t>How the scheme would be operationalized? </a:t>
            </a:r>
          </a:p>
          <a:p>
            <a:r>
              <a:rPr lang="en-US" dirty="0"/>
              <a:t>How compliance would be ensured? </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646331"/>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cap="none" spc="0" dirty="0">
                <a:ln w="50800"/>
                <a:solidFill>
                  <a:schemeClr val="bg1">
                    <a:shade val="50000"/>
                  </a:schemeClr>
                </a:solidFill>
                <a:effectLst/>
                <a:latin typeface="Palatino Linotype" pitchFamily="18" charset="0"/>
              </a:rPr>
              <a:t>Goods sent on approval – Section </a:t>
            </a:r>
            <a:r>
              <a:rPr lang="en-US" sz="3600" b="1" dirty="0">
                <a:ln w="50800"/>
                <a:solidFill>
                  <a:schemeClr val="bg1">
                    <a:shade val="50000"/>
                  </a:schemeClr>
                </a:solidFill>
                <a:latin typeface="Palatino Linotype" pitchFamily="18" charset="0"/>
              </a:rPr>
              <a:t>31</a:t>
            </a:r>
            <a:r>
              <a:rPr lang="en-US" sz="3600" b="1" cap="none" spc="0" dirty="0">
                <a:ln w="50800"/>
                <a:solidFill>
                  <a:schemeClr val="bg1">
                    <a:shade val="50000"/>
                  </a:schemeClr>
                </a:solidFill>
                <a:effectLst/>
                <a:latin typeface="Palatino Linotype" pitchFamily="18" charset="0"/>
              </a:rPr>
              <a:t> (7)</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20</a:t>
            </a:fld>
            <a:endParaRPr lang="en-US" dirty="0">
              <a:solidFill>
                <a:prstClr val="white">
                  <a:tint val="75000"/>
                </a:prstClr>
              </a:solidFill>
            </a:endParaRPr>
          </a:p>
        </p:txBody>
      </p:sp>
      <p:graphicFrame>
        <p:nvGraphicFramePr>
          <p:cNvPr id="9" name="Diagram 8"/>
          <p:cNvGraphicFramePr/>
          <p:nvPr>
            <p:extLst>
              <p:ext uri="{D42A27DB-BD31-4B8C-83A1-F6EECF244321}">
                <p14:modId xmlns:p14="http://schemas.microsoft.com/office/powerpoint/2010/main" val="235713326"/>
              </p:ext>
            </p:extLst>
          </p:nvPr>
        </p:nvGraphicFramePr>
        <p:xfrm>
          <a:off x="-1219200" y="1447800"/>
          <a:ext cx="108966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Section 12 – Time of Supply of Goods</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21</a:t>
            </a:fld>
            <a:endParaRPr lang="en-US" dirty="0">
              <a:solidFill>
                <a:prstClr val="white">
                  <a:tint val="75000"/>
                </a:prstClr>
              </a:solidFill>
            </a:endParaRPr>
          </a:p>
        </p:txBody>
      </p:sp>
      <p:graphicFrame>
        <p:nvGraphicFramePr>
          <p:cNvPr id="9" name="Diagram 8"/>
          <p:cNvGraphicFramePr/>
          <p:nvPr/>
        </p:nvGraphicFramePr>
        <p:xfrm>
          <a:off x="381000" y="1600200"/>
          <a:ext cx="8077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9"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2744450"/>
            <a:ext cx="9144000" cy="1600438"/>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b="1" cap="none" spc="0" dirty="0">
                <a:ln w="50800"/>
                <a:solidFill>
                  <a:schemeClr val="bg1">
                    <a:shade val="50000"/>
                  </a:schemeClr>
                </a:solidFill>
                <a:effectLst/>
                <a:latin typeface="Palatino Linotype" pitchFamily="18" charset="0"/>
              </a:rPr>
              <a:t>-: Section 13 :-</a:t>
            </a:r>
          </a:p>
          <a:p>
            <a:pPr algn="ctr"/>
            <a:r>
              <a:rPr lang="en-US" sz="5400" b="1" cap="none" spc="0" dirty="0">
                <a:ln w="50800"/>
                <a:solidFill>
                  <a:schemeClr val="bg1">
                    <a:shade val="50000"/>
                  </a:schemeClr>
                </a:solidFill>
                <a:effectLst/>
                <a:latin typeface="Palatino Linotype" pitchFamily="18" charset="0"/>
              </a:rPr>
              <a:t>Time of Supply of Service</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22</a:t>
            </a:fld>
            <a:endParaRPr lang="en-US" dirty="0">
              <a:solidFill>
                <a:prstClr val="white">
                  <a:tint val="75000"/>
                </a:prstClr>
              </a:solidFill>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Section 13 – Time of Supply of Service</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23</a:t>
            </a:fld>
            <a:endParaRPr lang="en-US" dirty="0">
              <a:solidFill>
                <a:prstClr val="white">
                  <a:tint val="75000"/>
                </a:prstClr>
              </a:solidFill>
            </a:endParaRPr>
          </a:p>
        </p:txBody>
      </p:sp>
      <p:grpSp>
        <p:nvGrpSpPr>
          <p:cNvPr id="2" name="Group 15"/>
          <p:cNvGrpSpPr/>
          <p:nvPr/>
        </p:nvGrpSpPr>
        <p:grpSpPr>
          <a:xfrm>
            <a:off x="381000" y="1447800"/>
            <a:ext cx="8610599" cy="4746477"/>
            <a:chOff x="381000" y="1447800"/>
            <a:chExt cx="8610599" cy="4746477"/>
          </a:xfrm>
        </p:grpSpPr>
        <p:sp>
          <p:nvSpPr>
            <p:cNvPr id="18" name="Freeform 17"/>
            <p:cNvSpPr/>
            <p:nvPr/>
          </p:nvSpPr>
          <p:spPr>
            <a:xfrm>
              <a:off x="381000" y="1742214"/>
              <a:ext cx="1775674" cy="2536677"/>
            </a:xfrm>
            <a:custGeom>
              <a:avLst/>
              <a:gdLst>
                <a:gd name="connsiteX0" fmla="*/ 0 w 2536676"/>
                <a:gd name="connsiteY0" fmla="*/ 0 h 1775673"/>
                <a:gd name="connsiteX1" fmla="*/ 1648840 w 2536676"/>
                <a:gd name="connsiteY1" fmla="*/ 0 h 1775673"/>
                <a:gd name="connsiteX2" fmla="*/ 2536676 w 2536676"/>
                <a:gd name="connsiteY2" fmla="*/ 887837 h 1775673"/>
                <a:gd name="connsiteX3" fmla="*/ 1648840 w 2536676"/>
                <a:gd name="connsiteY3" fmla="*/ 1775673 h 1775673"/>
                <a:gd name="connsiteX4" fmla="*/ 0 w 2536676"/>
                <a:gd name="connsiteY4" fmla="*/ 1775673 h 1775673"/>
                <a:gd name="connsiteX5" fmla="*/ 887837 w 2536676"/>
                <a:gd name="connsiteY5" fmla="*/ 887837 h 1775673"/>
                <a:gd name="connsiteX6" fmla="*/ 0 w 2536676"/>
                <a:gd name="connsiteY6" fmla="*/ 0 h 177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6676" h="1775673">
                  <a:moveTo>
                    <a:pt x="2536675" y="0"/>
                  </a:moveTo>
                  <a:lnTo>
                    <a:pt x="2536675" y="1154188"/>
                  </a:lnTo>
                  <a:lnTo>
                    <a:pt x="1268337" y="1775673"/>
                  </a:lnTo>
                  <a:lnTo>
                    <a:pt x="1" y="1154188"/>
                  </a:lnTo>
                  <a:lnTo>
                    <a:pt x="1" y="0"/>
                  </a:lnTo>
                  <a:lnTo>
                    <a:pt x="1268337" y="621486"/>
                  </a:lnTo>
                  <a:lnTo>
                    <a:pt x="2536675" y="0"/>
                  </a:lnTo>
                  <a:close/>
                </a:path>
              </a:pathLst>
            </a:custGeom>
            <a:scene3d>
              <a:camera prst="orthographicFront"/>
              <a:lightRig rig="threePt" dir="t">
                <a:rot lat="0" lon="0" rev="7500000"/>
              </a:lightRig>
            </a:scene3d>
            <a:sp3d prstMaterial="plastic">
              <a:bevelT w="127000" h="25400" prst="relaxedInset"/>
            </a:sp3d>
          </p:spPr>
          <p:style>
            <a:lnRef idx="0">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2701" tIns="900538" rIns="12700" bIns="900536"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Normal           (2)</a:t>
              </a:r>
            </a:p>
          </p:txBody>
        </p:sp>
        <p:sp>
          <p:nvSpPr>
            <p:cNvPr id="19" name="Freeform 18"/>
            <p:cNvSpPr/>
            <p:nvPr/>
          </p:nvSpPr>
          <p:spPr>
            <a:xfrm>
              <a:off x="2156673" y="1447800"/>
              <a:ext cx="6834926" cy="2362200"/>
            </a:xfrm>
            <a:custGeom>
              <a:avLst/>
              <a:gdLst>
                <a:gd name="connsiteX0" fmla="*/ 344944 w 2069624"/>
                <a:gd name="connsiteY0" fmla="*/ 0 h 6453926"/>
                <a:gd name="connsiteX1" fmla="*/ 1724680 w 2069624"/>
                <a:gd name="connsiteY1" fmla="*/ 0 h 6453926"/>
                <a:gd name="connsiteX2" fmla="*/ 1968592 w 2069624"/>
                <a:gd name="connsiteY2" fmla="*/ 101032 h 6453926"/>
                <a:gd name="connsiteX3" fmla="*/ 2069623 w 2069624"/>
                <a:gd name="connsiteY3" fmla="*/ 344944 h 6453926"/>
                <a:gd name="connsiteX4" fmla="*/ 2069624 w 2069624"/>
                <a:gd name="connsiteY4" fmla="*/ 6453926 h 6453926"/>
                <a:gd name="connsiteX5" fmla="*/ 2069624 w 2069624"/>
                <a:gd name="connsiteY5" fmla="*/ 6453926 h 6453926"/>
                <a:gd name="connsiteX6" fmla="*/ 2069624 w 2069624"/>
                <a:gd name="connsiteY6" fmla="*/ 6453926 h 6453926"/>
                <a:gd name="connsiteX7" fmla="*/ 0 w 2069624"/>
                <a:gd name="connsiteY7" fmla="*/ 6453926 h 6453926"/>
                <a:gd name="connsiteX8" fmla="*/ 0 w 2069624"/>
                <a:gd name="connsiteY8" fmla="*/ 6453926 h 6453926"/>
                <a:gd name="connsiteX9" fmla="*/ 0 w 2069624"/>
                <a:gd name="connsiteY9" fmla="*/ 6453926 h 6453926"/>
                <a:gd name="connsiteX10" fmla="*/ 0 w 2069624"/>
                <a:gd name="connsiteY10" fmla="*/ 344944 h 6453926"/>
                <a:gd name="connsiteX11" fmla="*/ 101032 w 2069624"/>
                <a:gd name="connsiteY11" fmla="*/ 101032 h 6453926"/>
                <a:gd name="connsiteX12" fmla="*/ 344944 w 2069624"/>
                <a:gd name="connsiteY12" fmla="*/ 1 h 6453926"/>
                <a:gd name="connsiteX13" fmla="*/ 344944 w 2069624"/>
                <a:gd name="connsiteY13" fmla="*/ 0 h 6453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9624" h="6453926">
                  <a:moveTo>
                    <a:pt x="2069624" y="1075675"/>
                  </a:moveTo>
                  <a:lnTo>
                    <a:pt x="2069624" y="5378251"/>
                  </a:lnTo>
                  <a:cubicBezTo>
                    <a:pt x="2069624" y="5663538"/>
                    <a:pt x="2057970" y="5937141"/>
                    <a:pt x="2037225" y="6138867"/>
                  </a:cubicBezTo>
                  <a:cubicBezTo>
                    <a:pt x="2016481" y="6340594"/>
                    <a:pt x="1988345" y="6453926"/>
                    <a:pt x="1959008" y="6453923"/>
                  </a:cubicBezTo>
                  <a:cubicBezTo>
                    <a:pt x="1306006" y="6453923"/>
                    <a:pt x="653003" y="6453926"/>
                    <a:pt x="0" y="6453926"/>
                  </a:cubicBezTo>
                  <a:lnTo>
                    <a:pt x="0" y="6453926"/>
                  </a:lnTo>
                  <a:lnTo>
                    <a:pt x="0" y="6453926"/>
                  </a:lnTo>
                  <a:lnTo>
                    <a:pt x="0" y="0"/>
                  </a:lnTo>
                  <a:lnTo>
                    <a:pt x="0" y="0"/>
                  </a:lnTo>
                  <a:lnTo>
                    <a:pt x="0" y="0"/>
                  </a:lnTo>
                  <a:lnTo>
                    <a:pt x="1959008" y="0"/>
                  </a:lnTo>
                  <a:cubicBezTo>
                    <a:pt x="1988346" y="0"/>
                    <a:pt x="2016481" y="113329"/>
                    <a:pt x="2037225" y="315059"/>
                  </a:cubicBezTo>
                  <a:cubicBezTo>
                    <a:pt x="2057970" y="516788"/>
                    <a:pt x="2069624" y="790391"/>
                    <a:pt x="2069624" y="1075675"/>
                  </a:cubicBezTo>
                  <a:lnTo>
                    <a:pt x="2069624" y="1075675"/>
                  </a:lnTo>
                  <a:close/>
                </a:path>
              </a:pathLst>
            </a:custGeom>
            <a:scene3d>
              <a:camera prst="orthographicFront"/>
              <a:lightRig rig="threePt" dir="t">
                <a:rot lat="0" lon="0" rev="7500000"/>
              </a:lightRig>
            </a:scene3d>
            <a:sp3d extrusionH="190500" prstMaterial="dkEdge">
              <a:bevelT w="135400" h="16350" prst="relaxedInset"/>
              <a:contourClr>
                <a:schemeClr val="bg1"/>
              </a:contourClr>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112460" rIns="112460" bIns="112462" numCol="1" spcCol="1270" anchor="ctr" anchorCtr="0">
              <a:noAutofit/>
            </a:bodyPr>
            <a:lstStyle/>
            <a:p>
              <a:pPr lvl="0"/>
              <a:r>
                <a:rPr lang="en-IN" sz="1400" dirty="0">
                  <a:solidFill>
                    <a:schemeClr val="bg1"/>
                  </a:solidFill>
                  <a:latin typeface="Book Antiqua" pitchFamily="18" charset="0"/>
                </a:rPr>
                <a:t>Earliest of the Following </a:t>
              </a:r>
              <a:r>
                <a:rPr lang="en-IN" dirty="0">
                  <a:solidFill>
                    <a:schemeClr val="bg1"/>
                  </a:solidFill>
                  <a:latin typeface="Book Antiqua" pitchFamily="18" charset="0"/>
                </a:rPr>
                <a:t>:</a:t>
              </a:r>
              <a:endParaRPr lang="en-IN" dirty="0">
                <a:latin typeface="Book Antiqua" pitchFamily="18" charset="0"/>
              </a:endParaRPr>
            </a:p>
            <a:p>
              <a:pPr lvl="1"/>
              <a:r>
                <a:rPr lang="en-IN" sz="1400" dirty="0">
                  <a:solidFill>
                    <a:schemeClr val="bg1"/>
                  </a:solidFill>
                  <a:latin typeface="Book Antiqua" pitchFamily="18" charset="0"/>
                </a:rPr>
                <a:t>Date of issue of Invoice by the </a:t>
              </a:r>
              <a:r>
                <a:rPr lang="en-IN" sz="1400" i="1" dirty="0">
                  <a:solidFill>
                    <a:srgbClr val="FF0000"/>
                  </a:solidFill>
                  <a:latin typeface="Book Antiqua" pitchFamily="18" charset="0"/>
                </a:rPr>
                <a:t>supplier if the invoice issue within the period prescribed under section (2) of section 31</a:t>
              </a:r>
              <a:r>
                <a:rPr lang="en-IN" sz="1400" dirty="0">
                  <a:solidFill>
                    <a:schemeClr val="bg1"/>
                  </a:solidFill>
                  <a:latin typeface="Book Antiqua" pitchFamily="18" charset="0"/>
                </a:rPr>
                <a:t>; or date of receipt of the payment, whichever is earlier.</a:t>
              </a:r>
            </a:p>
            <a:p>
              <a:pPr lvl="1"/>
              <a:r>
                <a:rPr lang="en-IN" sz="1400" dirty="0">
                  <a:solidFill>
                    <a:schemeClr val="bg1"/>
                  </a:solidFill>
                  <a:latin typeface="Book Antiqua" pitchFamily="18" charset="0"/>
                </a:rPr>
                <a:t>Date of provision of service, </a:t>
              </a:r>
              <a:r>
                <a:rPr lang="en-IN" sz="1400" i="1" dirty="0">
                  <a:solidFill>
                    <a:srgbClr val="FF0000"/>
                  </a:solidFill>
                  <a:latin typeface="Book Antiqua" pitchFamily="18" charset="0"/>
                </a:rPr>
                <a:t>if the invoice is not issue within the period prescribed under section (2) of section 31</a:t>
              </a:r>
              <a:r>
                <a:rPr lang="en-IN" sz="1400" dirty="0">
                  <a:solidFill>
                    <a:schemeClr val="bg1"/>
                  </a:solidFill>
                  <a:latin typeface="Book Antiqua" pitchFamily="18" charset="0"/>
                </a:rPr>
                <a:t>; or date of receipt of the payment, whichever is earlier.</a:t>
              </a:r>
            </a:p>
            <a:p>
              <a:pPr lvl="1"/>
              <a:r>
                <a:rPr lang="en-IN" sz="1400" dirty="0">
                  <a:solidFill>
                    <a:schemeClr val="bg1"/>
                  </a:solidFill>
                  <a:latin typeface="Book Antiqua" pitchFamily="18" charset="0"/>
                </a:rPr>
                <a:t>Date on which the recipient shows the receipt of service in his books of accounts, in case where the provision of sec (a) and (b) do not apply.</a:t>
              </a:r>
              <a:br>
                <a:rPr lang="en-IN" sz="1400" dirty="0">
                  <a:solidFill>
                    <a:schemeClr val="bg1"/>
                  </a:solidFill>
                  <a:latin typeface="Book Antiqua" pitchFamily="18" charset="0"/>
                </a:rPr>
              </a:br>
              <a:r>
                <a:rPr lang="en-IN" sz="1400" i="1" dirty="0">
                  <a:solidFill>
                    <a:srgbClr val="FF0000"/>
                  </a:solidFill>
                  <a:latin typeface="Book Antiqua" pitchFamily="18" charset="0"/>
                </a:rPr>
                <a:t>If excess receive up to </a:t>
              </a:r>
              <a:r>
                <a:rPr lang="en-IN" sz="1400" i="1" dirty="0" err="1">
                  <a:solidFill>
                    <a:srgbClr val="FF0000"/>
                  </a:solidFill>
                  <a:latin typeface="Book Antiqua" pitchFamily="18" charset="0"/>
                </a:rPr>
                <a:t>Rs</a:t>
              </a:r>
              <a:r>
                <a:rPr lang="en-IN" sz="1400" i="1" dirty="0">
                  <a:solidFill>
                    <a:srgbClr val="FF0000"/>
                  </a:solidFill>
                  <a:latin typeface="Book Antiqua" pitchFamily="18" charset="0"/>
                </a:rPr>
                <a:t>. 1,000/, Time of supply at the option of </a:t>
              </a:r>
              <a:r>
                <a:rPr lang="en-IN" i="1" dirty="0">
                  <a:solidFill>
                    <a:srgbClr val="FF0000"/>
                  </a:solidFill>
                  <a:latin typeface="Book Antiqua" pitchFamily="18" charset="0"/>
                </a:rPr>
                <a:t>supplier.</a:t>
              </a:r>
              <a:endParaRPr lang="en-IN" dirty="0">
                <a:solidFill>
                  <a:schemeClr val="bg1"/>
                </a:solidFill>
                <a:latin typeface="Book Antiqua" pitchFamily="18" charset="0"/>
              </a:endParaRPr>
            </a:p>
          </p:txBody>
        </p:sp>
        <p:sp>
          <p:nvSpPr>
            <p:cNvPr id="20" name="Freeform 19"/>
            <p:cNvSpPr/>
            <p:nvPr/>
          </p:nvSpPr>
          <p:spPr>
            <a:xfrm>
              <a:off x="381000" y="3657600"/>
              <a:ext cx="1775674" cy="2536677"/>
            </a:xfrm>
            <a:custGeom>
              <a:avLst/>
              <a:gdLst>
                <a:gd name="connsiteX0" fmla="*/ 0 w 2536676"/>
                <a:gd name="connsiteY0" fmla="*/ 0 h 1775673"/>
                <a:gd name="connsiteX1" fmla="*/ 1648840 w 2536676"/>
                <a:gd name="connsiteY1" fmla="*/ 0 h 1775673"/>
                <a:gd name="connsiteX2" fmla="*/ 2536676 w 2536676"/>
                <a:gd name="connsiteY2" fmla="*/ 887837 h 1775673"/>
                <a:gd name="connsiteX3" fmla="*/ 1648840 w 2536676"/>
                <a:gd name="connsiteY3" fmla="*/ 1775673 h 1775673"/>
                <a:gd name="connsiteX4" fmla="*/ 0 w 2536676"/>
                <a:gd name="connsiteY4" fmla="*/ 1775673 h 1775673"/>
                <a:gd name="connsiteX5" fmla="*/ 887837 w 2536676"/>
                <a:gd name="connsiteY5" fmla="*/ 887837 h 1775673"/>
                <a:gd name="connsiteX6" fmla="*/ 0 w 2536676"/>
                <a:gd name="connsiteY6" fmla="*/ 0 h 177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6676" h="1775673">
                  <a:moveTo>
                    <a:pt x="2536675" y="0"/>
                  </a:moveTo>
                  <a:lnTo>
                    <a:pt x="2536675" y="1154188"/>
                  </a:lnTo>
                  <a:lnTo>
                    <a:pt x="1268337" y="1775673"/>
                  </a:lnTo>
                  <a:lnTo>
                    <a:pt x="1" y="1154188"/>
                  </a:lnTo>
                  <a:lnTo>
                    <a:pt x="1" y="0"/>
                  </a:lnTo>
                  <a:lnTo>
                    <a:pt x="1268337" y="621486"/>
                  </a:lnTo>
                  <a:lnTo>
                    <a:pt x="2536675" y="0"/>
                  </a:lnTo>
                  <a:close/>
                </a:path>
              </a:pathLst>
            </a:custGeom>
            <a:scene3d>
              <a:camera prst="orthographicFront"/>
              <a:lightRig rig="threePt" dir="t">
                <a:rot lat="0" lon="0" rev="7500000"/>
              </a:lightRig>
            </a:scene3d>
            <a:sp3d prstMaterial="plastic">
              <a:bevelT w="127000" h="25400" prst="relaxedInset"/>
            </a:sp3d>
          </p:spPr>
          <p:style>
            <a:lnRef idx="0">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2701" tIns="900538" rIns="12700" bIns="900536" numCol="1" spcCol="1270" anchor="ctr" anchorCtr="0">
              <a:noAutofit/>
            </a:bodyPr>
            <a:lstStyle/>
            <a:p>
              <a:pPr lvl="0" algn="ctr" defTabSz="889000">
                <a:lnSpc>
                  <a:spcPct val="90000"/>
                </a:lnSpc>
                <a:spcBef>
                  <a:spcPct val="0"/>
                </a:spcBef>
                <a:spcAft>
                  <a:spcPct val="35000"/>
                </a:spcAft>
              </a:pPr>
              <a:r>
                <a:rPr lang="en-IN" sz="2000" kern="1200" dirty="0">
                  <a:latin typeface="Book Antiqua" pitchFamily="18" charset="0"/>
                </a:rPr>
                <a:t>Reverse Charge           (3)</a:t>
              </a:r>
            </a:p>
          </p:txBody>
        </p:sp>
        <p:sp>
          <p:nvSpPr>
            <p:cNvPr id="21" name="Freeform 20"/>
            <p:cNvSpPr/>
            <p:nvPr/>
          </p:nvSpPr>
          <p:spPr>
            <a:xfrm>
              <a:off x="2156673" y="3962400"/>
              <a:ext cx="6453927" cy="1010206"/>
            </a:xfrm>
            <a:custGeom>
              <a:avLst/>
              <a:gdLst>
                <a:gd name="connsiteX0" fmla="*/ 274957 w 1649707"/>
                <a:gd name="connsiteY0" fmla="*/ 0 h 6453926"/>
                <a:gd name="connsiteX1" fmla="*/ 1374750 w 1649707"/>
                <a:gd name="connsiteY1" fmla="*/ 0 h 6453926"/>
                <a:gd name="connsiteX2" fmla="*/ 1569174 w 1649707"/>
                <a:gd name="connsiteY2" fmla="*/ 80533 h 6453926"/>
                <a:gd name="connsiteX3" fmla="*/ 1649707 w 1649707"/>
                <a:gd name="connsiteY3" fmla="*/ 274957 h 6453926"/>
                <a:gd name="connsiteX4" fmla="*/ 1649707 w 1649707"/>
                <a:gd name="connsiteY4" fmla="*/ 6453926 h 6453926"/>
                <a:gd name="connsiteX5" fmla="*/ 1649707 w 1649707"/>
                <a:gd name="connsiteY5" fmla="*/ 6453926 h 6453926"/>
                <a:gd name="connsiteX6" fmla="*/ 1649707 w 1649707"/>
                <a:gd name="connsiteY6" fmla="*/ 6453926 h 6453926"/>
                <a:gd name="connsiteX7" fmla="*/ 0 w 1649707"/>
                <a:gd name="connsiteY7" fmla="*/ 6453926 h 6453926"/>
                <a:gd name="connsiteX8" fmla="*/ 0 w 1649707"/>
                <a:gd name="connsiteY8" fmla="*/ 6453926 h 6453926"/>
                <a:gd name="connsiteX9" fmla="*/ 0 w 1649707"/>
                <a:gd name="connsiteY9" fmla="*/ 6453926 h 6453926"/>
                <a:gd name="connsiteX10" fmla="*/ 0 w 1649707"/>
                <a:gd name="connsiteY10" fmla="*/ 274957 h 6453926"/>
                <a:gd name="connsiteX11" fmla="*/ 80533 w 1649707"/>
                <a:gd name="connsiteY11" fmla="*/ 80533 h 6453926"/>
                <a:gd name="connsiteX12" fmla="*/ 274957 w 1649707"/>
                <a:gd name="connsiteY12" fmla="*/ 0 h 6453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9707" h="6453926">
                  <a:moveTo>
                    <a:pt x="1649707" y="1075678"/>
                  </a:moveTo>
                  <a:lnTo>
                    <a:pt x="1649707" y="5378248"/>
                  </a:lnTo>
                  <a:cubicBezTo>
                    <a:pt x="1649707" y="5663534"/>
                    <a:pt x="1642302" y="5937139"/>
                    <a:pt x="1629122" y="6138866"/>
                  </a:cubicBezTo>
                  <a:cubicBezTo>
                    <a:pt x="1615941" y="6340593"/>
                    <a:pt x="1598064" y="6453924"/>
                    <a:pt x="1579424" y="6453924"/>
                  </a:cubicBezTo>
                  <a:lnTo>
                    <a:pt x="0" y="6453924"/>
                  </a:lnTo>
                  <a:lnTo>
                    <a:pt x="0" y="6453924"/>
                  </a:lnTo>
                  <a:lnTo>
                    <a:pt x="0" y="6453924"/>
                  </a:lnTo>
                  <a:lnTo>
                    <a:pt x="0" y="2"/>
                  </a:lnTo>
                  <a:lnTo>
                    <a:pt x="0" y="2"/>
                  </a:lnTo>
                  <a:lnTo>
                    <a:pt x="0" y="2"/>
                  </a:lnTo>
                  <a:lnTo>
                    <a:pt x="1579424" y="2"/>
                  </a:lnTo>
                  <a:cubicBezTo>
                    <a:pt x="1598064" y="2"/>
                    <a:pt x="1615941" y="113333"/>
                    <a:pt x="1629122" y="315060"/>
                  </a:cubicBezTo>
                  <a:cubicBezTo>
                    <a:pt x="1642302" y="516791"/>
                    <a:pt x="1649707" y="790392"/>
                    <a:pt x="1649707" y="1075678"/>
                  </a:cubicBezTo>
                  <a:close/>
                </a:path>
              </a:pathLst>
            </a:custGeom>
            <a:scene3d>
              <a:camera prst="orthographicFront"/>
              <a:lightRig rig="threePt" dir="t">
                <a:rot lat="0" lon="0" rev="7500000"/>
              </a:lightRig>
            </a:scene3d>
            <a:sp3d extrusionH="190500" prstMaterial="dkEdge">
              <a:bevelT w="135400" h="16350" prst="relaxedInset"/>
              <a:contourClr>
                <a:schemeClr val="bg1"/>
              </a:contourClr>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91962" rIns="91962" bIns="91963" numCol="1" spcCol="1270" anchor="ctr" anchorCtr="0">
              <a:noAutofit/>
            </a:bodyPr>
            <a:lstStyle/>
            <a:p>
              <a:pPr marL="171450" lvl="1" indent="-171450" algn="l" defTabSz="800100">
                <a:lnSpc>
                  <a:spcPct val="90000"/>
                </a:lnSpc>
                <a:spcBef>
                  <a:spcPct val="0"/>
                </a:spcBef>
                <a:spcAft>
                  <a:spcPct val="15000"/>
                </a:spcAft>
                <a:buChar char="••"/>
              </a:pPr>
              <a:r>
                <a:rPr lang="en-IN" sz="1600" kern="1200" dirty="0">
                  <a:latin typeface="Book Antiqua" pitchFamily="18" charset="0"/>
                </a:rPr>
                <a:t>Earliest of the following :</a:t>
              </a:r>
            </a:p>
            <a:p>
              <a:pPr marL="342900" lvl="2" indent="-171450" algn="just" defTabSz="800100">
                <a:lnSpc>
                  <a:spcPct val="90000"/>
                </a:lnSpc>
                <a:spcBef>
                  <a:spcPct val="0"/>
                </a:spcBef>
                <a:spcAft>
                  <a:spcPct val="15000"/>
                </a:spcAft>
                <a:buChar char="••"/>
              </a:pPr>
              <a:r>
                <a:rPr lang="en-IN" sz="1600" kern="1200" dirty="0">
                  <a:latin typeface="Book Antiqua" pitchFamily="18" charset="0"/>
                </a:rPr>
                <a:t>Date on which Payment is made</a:t>
              </a:r>
            </a:p>
            <a:p>
              <a:pPr marL="342900" lvl="2" indent="-171450" algn="l" defTabSz="800100">
                <a:lnSpc>
                  <a:spcPct val="90000"/>
                </a:lnSpc>
                <a:spcBef>
                  <a:spcPct val="0"/>
                </a:spcBef>
                <a:spcAft>
                  <a:spcPct val="15000"/>
                </a:spcAft>
                <a:buChar char="••"/>
              </a:pPr>
              <a:r>
                <a:rPr lang="en-IN" sz="1600" kern="1200" dirty="0">
                  <a:latin typeface="Book Antiqua" pitchFamily="18" charset="0"/>
                </a:rPr>
                <a:t>Date immediately following 60 days of invoice</a:t>
              </a:r>
            </a:p>
          </p:txBody>
        </p:sp>
      </p:grpSp>
      <p:sp>
        <p:nvSpPr>
          <p:cNvPr id="12" name="Double Wave 11"/>
          <p:cNvSpPr/>
          <p:nvPr/>
        </p:nvSpPr>
        <p:spPr>
          <a:xfrm>
            <a:off x="2667000" y="5867400"/>
            <a:ext cx="6172200" cy="838200"/>
          </a:xfrm>
          <a:prstGeom prst="doubleWave">
            <a:avLst>
              <a:gd name="adj1" fmla="val 6250"/>
              <a:gd name="adj2" fmla="val -2208"/>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dirty="0">
                <a:solidFill>
                  <a:schemeClr val="bg1"/>
                </a:solidFill>
                <a:latin typeface="Book Antiqua" pitchFamily="18" charset="0"/>
              </a:rPr>
              <a:t>In case of ‘associated enterprises’, where the supplier of service is located outside India, TOS shall be date of entry in books of account of recipient  or date of payment which ever is earlier</a:t>
            </a:r>
          </a:p>
        </p:txBody>
      </p:sp>
      <p:cxnSp>
        <p:nvCxnSpPr>
          <p:cNvPr id="15" name="Straight Arrow Connector 14"/>
          <p:cNvCxnSpPr>
            <a:endCxn id="12" idx="1"/>
          </p:cNvCxnSpPr>
          <p:nvPr/>
        </p:nvCxnSpPr>
        <p:spPr>
          <a:xfrm>
            <a:off x="2514600" y="6248400"/>
            <a:ext cx="288682" cy="381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Double Wave 25"/>
          <p:cNvSpPr/>
          <p:nvPr/>
        </p:nvSpPr>
        <p:spPr>
          <a:xfrm>
            <a:off x="2667000" y="5029200"/>
            <a:ext cx="5562600" cy="838200"/>
          </a:xfrm>
          <a:prstGeom prst="doubleWave">
            <a:avLst>
              <a:gd name="adj1" fmla="val 6250"/>
              <a:gd name="adj2" fmla="val -2208"/>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latin typeface="Book Antiqua" pitchFamily="18" charset="0"/>
              </a:rPr>
              <a:t>Where not determinable as per above, TOS shall be date of entry in books of account of recipient </a:t>
            </a:r>
          </a:p>
        </p:txBody>
      </p:sp>
      <p:cxnSp>
        <p:nvCxnSpPr>
          <p:cNvPr id="27" name="Straight Arrow Connector 26"/>
          <p:cNvCxnSpPr>
            <a:endCxn id="26" idx="1"/>
          </p:cNvCxnSpPr>
          <p:nvPr/>
        </p:nvCxnSpPr>
        <p:spPr>
          <a:xfrm>
            <a:off x="2514600" y="5410200"/>
            <a:ext cx="275222" cy="381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14600" y="4953000"/>
            <a:ext cx="0" cy="1295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diamond(in)">
                                      <p:cBhvr>
                                        <p:cTn id="7" dur="2000"/>
                                        <p:tgtEl>
                                          <p:spTgt spid="29"/>
                                        </p:tgtEl>
                                      </p:cBhvr>
                                    </p:animEffect>
                                  </p:childTnLst>
                                </p:cTn>
                              </p:par>
                              <p:par>
                                <p:cTn id="8" presetID="8" presetClass="entr" presetSubtype="16"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diamond(in)">
                                      <p:cBhvr>
                                        <p:cTn id="10" dur="2000"/>
                                        <p:tgtEl>
                                          <p:spTgt spid="27"/>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amond(in)">
                                      <p:cBhvr>
                                        <p:cTn id="13" dur="2000"/>
                                        <p:tgtEl>
                                          <p:spTgt spid="26"/>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amond(in)">
                                      <p:cBhvr>
                                        <p:cTn id="16" dur="2000"/>
                                        <p:tgtEl>
                                          <p:spTgt spid="12"/>
                                        </p:tgtEl>
                                      </p:cBhvr>
                                    </p:animEffect>
                                  </p:childTnLst>
                                </p:cTn>
                              </p:par>
                              <p:par>
                                <p:cTn id="17" presetID="8" presetClass="entr" presetSubtype="1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diamond(in)">
                                      <p:cBhvr>
                                        <p:cTn id="19" dur="2000"/>
                                        <p:tgtEl>
                                          <p:spTgt spid="15"/>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2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Tax Invoice – Section 31 (2)</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24</a:t>
            </a:fld>
            <a:endParaRPr lang="en-US" dirty="0">
              <a:solidFill>
                <a:prstClr val="white">
                  <a:tint val="75000"/>
                </a:prstClr>
              </a:solidFill>
            </a:endParaRPr>
          </a:p>
        </p:txBody>
      </p:sp>
      <p:graphicFrame>
        <p:nvGraphicFramePr>
          <p:cNvPr id="9" name="Diagram 8"/>
          <p:cNvGraphicFramePr/>
          <p:nvPr/>
        </p:nvGraphicFramePr>
        <p:xfrm>
          <a:off x="304800" y="13716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Tax Invoice – Section </a:t>
            </a:r>
            <a:r>
              <a:rPr lang="en-US" sz="4000" b="1" dirty="0">
                <a:ln w="50800"/>
                <a:solidFill>
                  <a:schemeClr val="bg1">
                    <a:shade val="50000"/>
                  </a:schemeClr>
                </a:solidFill>
                <a:latin typeface="Palatino Linotype" pitchFamily="18" charset="0"/>
              </a:rPr>
              <a:t>31</a:t>
            </a:r>
            <a:r>
              <a:rPr lang="en-US" sz="4000" b="1" cap="none" spc="0" dirty="0">
                <a:ln w="50800"/>
                <a:solidFill>
                  <a:schemeClr val="bg1">
                    <a:shade val="50000"/>
                  </a:schemeClr>
                </a:solidFill>
                <a:effectLst/>
                <a:latin typeface="Palatino Linotype" pitchFamily="18" charset="0"/>
              </a:rPr>
              <a:t> (5)</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25</a:t>
            </a:fld>
            <a:endParaRPr lang="en-US" dirty="0">
              <a:solidFill>
                <a:prstClr val="white">
                  <a:tint val="75000"/>
                </a:prstClr>
              </a:solidFill>
            </a:endParaRPr>
          </a:p>
        </p:txBody>
      </p:sp>
      <p:graphicFrame>
        <p:nvGraphicFramePr>
          <p:cNvPr id="9" name="Diagram 8"/>
          <p:cNvGraphicFramePr/>
          <p:nvPr/>
        </p:nvGraphicFramePr>
        <p:xfrm>
          <a:off x="304800" y="2133600"/>
          <a:ext cx="8458200" cy="431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14"/>
          <p:cNvGrpSpPr/>
          <p:nvPr/>
        </p:nvGrpSpPr>
        <p:grpSpPr>
          <a:xfrm>
            <a:off x="609600" y="1371601"/>
            <a:ext cx="7696200" cy="578354"/>
            <a:chOff x="2779476" y="3159"/>
            <a:chExt cx="2899246" cy="1571794"/>
          </a:xfrm>
          <a:solidFill>
            <a:schemeClr val="accent6">
              <a:lumMod val="40000"/>
              <a:lumOff val="60000"/>
            </a:schemeClr>
          </a:solidFill>
          <a:scene3d>
            <a:camera prst="orthographicFront"/>
            <a:lightRig rig="flat" dir="t"/>
          </a:scene3d>
        </p:grpSpPr>
        <p:sp>
          <p:nvSpPr>
            <p:cNvPr id="16" name="Rounded Rectangle 15"/>
            <p:cNvSpPr/>
            <p:nvPr/>
          </p:nvSpPr>
          <p:spPr>
            <a:xfrm>
              <a:off x="2779476" y="3159"/>
              <a:ext cx="2899246" cy="1449623"/>
            </a:xfrm>
            <a:prstGeom prst="roundRect">
              <a:avLst>
                <a:gd name="adj" fmla="val 10000"/>
              </a:avLst>
            </a:prstGeom>
            <a:grpFill/>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8" name="Rounded Rectangle 4"/>
            <p:cNvSpPr/>
            <p:nvPr/>
          </p:nvSpPr>
          <p:spPr>
            <a:xfrm>
              <a:off x="2821934" y="210245"/>
              <a:ext cx="2814330" cy="1364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IN" sz="2000" kern="1200" dirty="0">
                  <a:solidFill>
                    <a:schemeClr val="bg1"/>
                  </a:solidFill>
                  <a:latin typeface="Book Antiqua" pitchFamily="18" charset="0"/>
                </a:rPr>
                <a:t>In case of </a:t>
              </a:r>
              <a:r>
                <a:rPr lang="en-IN" sz="2000" b="1" i="1" u="none" kern="1200" dirty="0">
                  <a:solidFill>
                    <a:srgbClr val="FF0000"/>
                  </a:solidFill>
                  <a:latin typeface="Book Antiqua" pitchFamily="18" charset="0"/>
                  <a:hlinkClick r:id="rId7" action="ppaction://hlinksldjump"/>
                </a:rPr>
                <a:t>Continuous supply of services</a:t>
              </a:r>
              <a:endParaRPr lang="en-IN" sz="2000" b="1" i="1" u="none" kern="1200" dirty="0">
                <a:solidFill>
                  <a:srgbClr val="FF0000"/>
                </a:solidFill>
                <a:latin typeface="Book Antiqua" pitchFamily="18" charset="0"/>
              </a:endParaRPr>
            </a:p>
          </p:txBody>
        </p:sp>
      </p:gr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Tax Invoice – Section </a:t>
            </a:r>
            <a:r>
              <a:rPr lang="en-US" sz="4000" b="1" dirty="0">
                <a:ln w="50800"/>
                <a:solidFill>
                  <a:schemeClr val="bg1">
                    <a:shade val="50000"/>
                  </a:schemeClr>
                </a:solidFill>
                <a:latin typeface="Palatino Linotype" pitchFamily="18" charset="0"/>
              </a:rPr>
              <a:t>31</a:t>
            </a:r>
            <a:r>
              <a:rPr lang="en-US" sz="4000" b="1" cap="none" spc="0" dirty="0">
                <a:ln w="50800"/>
                <a:solidFill>
                  <a:schemeClr val="bg1">
                    <a:shade val="50000"/>
                  </a:schemeClr>
                </a:solidFill>
                <a:effectLst/>
                <a:latin typeface="Palatino Linotype" pitchFamily="18" charset="0"/>
              </a:rPr>
              <a:t> (6)</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26</a:t>
            </a:fld>
            <a:endParaRPr lang="en-US" dirty="0">
              <a:solidFill>
                <a:prstClr val="white">
                  <a:tint val="75000"/>
                </a:prstClr>
              </a:solidFill>
            </a:endParaRPr>
          </a:p>
        </p:txBody>
      </p:sp>
      <p:grpSp>
        <p:nvGrpSpPr>
          <p:cNvPr id="2" name="Group 11"/>
          <p:cNvGrpSpPr/>
          <p:nvPr/>
        </p:nvGrpSpPr>
        <p:grpSpPr>
          <a:xfrm>
            <a:off x="723900" y="1387814"/>
            <a:ext cx="7696200" cy="936286"/>
            <a:chOff x="609600" y="1524000"/>
            <a:chExt cx="7696200" cy="936286"/>
          </a:xfrm>
        </p:grpSpPr>
        <p:sp>
          <p:nvSpPr>
            <p:cNvPr id="16" name="Rounded Rectangle 15"/>
            <p:cNvSpPr/>
            <p:nvPr/>
          </p:nvSpPr>
          <p:spPr>
            <a:xfrm>
              <a:off x="609600" y="1524000"/>
              <a:ext cx="7696200" cy="913603"/>
            </a:xfrm>
            <a:prstGeom prst="roundRect">
              <a:avLst>
                <a:gd name="adj" fmla="val 10000"/>
              </a:avLst>
            </a:prstGeom>
            <a:solidFill>
              <a:schemeClr val="accent6">
                <a:lumMod val="40000"/>
                <a:lumOff val="60000"/>
              </a:schemeClr>
            </a:solidFill>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8" name="Rounded Rectangle 4"/>
            <p:cNvSpPr/>
            <p:nvPr/>
          </p:nvSpPr>
          <p:spPr>
            <a:xfrm>
              <a:off x="722307" y="1600200"/>
              <a:ext cx="7470786" cy="860086"/>
            </a:xfrm>
            <a:prstGeom prst="rect">
              <a:avLst/>
            </a:prstGeom>
            <a:solidFill>
              <a:schemeClr val="accent6">
                <a:lumMod val="40000"/>
                <a:lumOff val="60000"/>
              </a:schemeClr>
            </a:solidFill>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IN" sz="2400" b="1" dirty="0">
                  <a:solidFill>
                    <a:schemeClr val="tx1"/>
                  </a:solidFill>
                  <a:latin typeface="Book Antiqua" pitchFamily="18" charset="0"/>
                </a:rPr>
                <a:t>In  a  case  where  the  supply  of  services  ceases  under  a  contract  before  the completion of the supply</a:t>
              </a:r>
              <a:endParaRPr lang="en-IN" sz="2400" b="1" i="1" u="none" kern="1200" dirty="0">
                <a:solidFill>
                  <a:schemeClr val="tx1"/>
                </a:solidFill>
                <a:latin typeface="Book Antiqua" pitchFamily="18" charset="0"/>
              </a:endParaRPr>
            </a:p>
          </p:txBody>
        </p:sp>
      </p:grpSp>
      <p:grpSp>
        <p:nvGrpSpPr>
          <p:cNvPr id="3" name="Group 13"/>
          <p:cNvGrpSpPr/>
          <p:nvPr/>
        </p:nvGrpSpPr>
        <p:grpSpPr>
          <a:xfrm>
            <a:off x="609600" y="3352800"/>
            <a:ext cx="7696200" cy="1828800"/>
            <a:chOff x="609600" y="1524000"/>
            <a:chExt cx="7696200" cy="936286"/>
          </a:xfrm>
        </p:grpSpPr>
        <p:sp>
          <p:nvSpPr>
            <p:cNvPr id="15" name="Rounded Rectangle 14"/>
            <p:cNvSpPr/>
            <p:nvPr/>
          </p:nvSpPr>
          <p:spPr>
            <a:xfrm>
              <a:off x="609600" y="1524000"/>
              <a:ext cx="7696200" cy="913603"/>
            </a:xfrm>
            <a:prstGeom prst="roundRect">
              <a:avLst>
                <a:gd name="adj" fmla="val 10000"/>
              </a:avLst>
            </a:prstGeom>
            <a:solidFill>
              <a:schemeClr val="accent6">
                <a:lumMod val="40000"/>
                <a:lumOff val="60000"/>
              </a:schemeClr>
            </a:solidFill>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19" name="Rounded Rectangle 4"/>
            <p:cNvSpPr/>
            <p:nvPr/>
          </p:nvSpPr>
          <p:spPr>
            <a:xfrm>
              <a:off x="722307" y="1600200"/>
              <a:ext cx="7470786" cy="860086"/>
            </a:xfrm>
            <a:prstGeom prst="rect">
              <a:avLst/>
            </a:prstGeom>
            <a:solidFill>
              <a:schemeClr val="accent6">
                <a:lumMod val="40000"/>
                <a:lumOff val="60000"/>
              </a:schemeClr>
            </a:solidFill>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IN" sz="2400" dirty="0">
                  <a:solidFill>
                    <a:schemeClr val="tx1"/>
                  </a:solidFill>
                  <a:latin typeface="Book Antiqua" pitchFamily="18" charset="0"/>
                </a:rPr>
                <a:t>the invoice shall be issued at the time when the supply ceases  and  such  invoice  shall  be issued  to the  extent  of the  supply  effected before such cessation.</a:t>
              </a:r>
              <a:endParaRPr lang="en-IN" sz="2400" b="1" i="1" u="none" kern="1200" dirty="0">
                <a:solidFill>
                  <a:schemeClr val="tx1"/>
                </a:solidFill>
                <a:latin typeface="Book Antiqua" pitchFamily="18" charset="0"/>
              </a:endParaRPr>
            </a:p>
          </p:txBody>
        </p:sp>
      </p:grpSp>
      <p:cxnSp>
        <p:nvCxnSpPr>
          <p:cNvPr id="21" name="Straight Arrow Connector 20"/>
          <p:cNvCxnSpPr>
            <a:stCxn id="18" idx="2"/>
            <a:endCxn id="15" idx="0"/>
          </p:cNvCxnSpPr>
          <p:nvPr/>
        </p:nvCxnSpPr>
        <p:spPr>
          <a:xfrm flipH="1">
            <a:off x="4457700" y="2324100"/>
            <a:ext cx="114300" cy="10287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Section 13 – Time of Supply of Service</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27</a:t>
            </a:fld>
            <a:endParaRPr lang="en-US" dirty="0">
              <a:solidFill>
                <a:prstClr val="white">
                  <a:tint val="75000"/>
                </a:prstClr>
              </a:solidFill>
            </a:endParaRPr>
          </a:p>
        </p:txBody>
      </p:sp>
      <p:graphicFrame>
        <p:nvGraphicFramePr>
          <p:cNvPr id="9" name="Diagram 8"/>
          <p:cNvGraphicFramePr/>
          <p:nvPr/>
        </p:nvGraphicFramePr>
        <p:xfrm>
          <a:off x="381000" y="1600200"/>
          <a:ext cx="8077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9"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2744450"/>
            <a:ext cx="9144000" cy="1600438"/>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b="1" cap="none" spc="0" dirty="0">
                <a:ln w="50800"/>
                <a:solidFill>
                  <a:schemeClr val="bg1">
                    <a:shade val="50000"/>
                  </a:schemeClr>
                </a:solidFill>
                <a:effectLst/>
                <a:latin typeface="Palatino Linotype" pitchFamily="18" charset="0"/>
              </a:rPr>
              <a:t>-: Section 14 :-</a:t>
            </a:r>
          </a:p>
          <a:p>
            <a:pPr algn="ctr"/>
            <a:r>
              <a:rPr lang="en-US" sz="5400" b="1" cap="none" spc="0" dirty="0">
                <a:ln w="50800"/>
                <a:solidFill>
                  <a:schemeClr val="bg1">
                    <a:shade val="50000"/>
                  </a:schemeClr>
                </a:solidFill>
                <a:effectLst/>
                <a:latin typeface="Palatino Linotype" pitchFamily="18" charset="0"/>
              </a:rPr>
              <a:t>Change in Rate of Tax</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28</a:t>
            </a:fld>
            <a:endParaRPr lang="en-US" dirty="0">
              <a:solidFill>
                <a:prstClr val="white">
                  <a:tint val="75000"/>
                </a:prstClr>
              </a:solidFill>
            </a:endParaRP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Section 14 – Change in Rate of Tax</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29</a:t>
            </a:fld>
            <a:endParaRPr lang="en-US" dirty="0">
              <a:solidFill>
                <a:prstClr val="white">
                  <a:tint val="75000"/>
                </a:prstClr>
              </a:solidFill>
            </a:endParaRPr>
          </a:p>
        </p:txBody>
      </p:sp>
      <p:graphicFrame>
        <p:nvGraphicFramePr>
          <p:cNvPr id="12" name="Table 11"/>
          <p:cNvGraphicFramePr>
            <a:graphicFrameLocks noGrp="1"/>
          </p:cNvGraphicFramePr>
          <p:nvPr/>
        </p:nvGraphicFramePr>
        <p:xfrm>
          <a:off x="457200" y="1600200"/>
          <a:ext cx="8382000" cy="4952997"/>
        </p:xfrm>
        <a:graphic>
          <a:graphicData uri="http://schemas.openxmlformats.org/drawingml/2006/table">
            <a:tbl>
              <a:tblPr firstRow="1" bandRow="1">
                <a:tableStyleId>{F5AB1C69-6EDB-4FF4-983F-18BD219EF322}</a:tableStyleId>
              </a:tblPr>
              <a:tblGrid>
                <a:gridCol w="14478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295400">
                  <a:extLst>
                    <a:ext uri="{9D8B030D-6E8A-4147-A177-3AD203B41FA5}">
                      <a16:colId xmlns="" xmlns:a16="http://schemas.microsoft.com/office/drawing/2014/main" val="20002"/>
                    </a:ext>
                  </a:extLst>
                </a:gridCol>
                <a:gridCol w="4343400">
                  <a:extLst>
                    <a:ext uri="{9D8B030D-6E8A-4147-A177-3AD203B41FA5}">
                      <a16:colId xmlns="" xmlns:a16="http://schemas.microsoft.com/office/drawing/2014/main" val="20003"/>
                    </a:ext>
                  </a:extLst>
                </a:gridCol>
              </a:tblGrid>
              <a:tr h="707571">
                <a:tc>
                  <a:txBody>
                    <a:bodyPr/>
                    <a:lstStyle/>
                    <a:p>
                      <a:pPr algn="ctr"/>
                      <a:r>
                        <a:rPr lang="en-IN" sz="1800" dirty="0">
                          <a:solidFill>
                            <a:schemeClr val="tx1"/>
                          </a:solidFill>
                          <a:latin typeface="Book Antiqua" pitchFamily="18" charset="0"/>
                        </a:rPr>
                        <a:t>Supplied</a:t>
                      </a:r>
                    </a:p>
                  </a:txBody>
                  <a:tcPr anchor="ctr"/>
                </a:tc>
                <a:tc>
                  <a:txBody>
                    <a:bodyPr/>
                    <a:lstStyle/>
                    <a:p>
                      <a:pPr algn="ctr"/>
                      <a:r>
                        <a:rPr lang="en-IN" sz="1800" dirty="0">
                          <a:solidFill>
                            <a:schemeClr val="tx1"/>
                          </a:solidFill>
                          <a:latin typeface="Book Antiqua" pitchFamily="18" charset="0"/>
                        </a:rPr>
                        <a:t>Issue of Invoice</a:t>
                      </a:r>
                    </a:p>
                  </a:txBody>
                  <a:tcPr anchor="ctr"/>
                </a:tc>
                <a:tc>
                  <a:txBody>
                    <a:bodyPr/>
                    <a:lstStyle/>
                    <a:p>
                      <a:pPr algn="ctr"/>
                      <a:r>
                        <a:rPr lang="en-IN" sz="1800" dirty="0">
                          <a:solidFill>
                            <a:schemeClr val="tx1"/>
                          </a:solidFill>
                          <a:latin typeface="Book Antiqua" pitchFamily="18" charset="0"/>
                        </a:rPr>
                        <a:t>Receipt of Payment</a:t>
                      </a:r>
                    </a:p>
                  </a:txBody>
                  <a:tcPr anchor="ctr"/>
                </a:tc>
                <a:tc>
                  <a:txBody>
                    <a:bodyPr/>
                    <a:lstStyle/>
                    <a:p>
                      <a:pPr algn="ctr"/>
                      <a:r>
                        <a:rPr lang="en-IN" sz="1800" dirty="0">
                          <a:solidFill>
                            <a:schemeClr val="tx1"/>
                          </a:solidFill>
                          <a:latin typeface="Book Antiqua" pitchFamily="18" charset="0"/>
                        </a:rPr>
                        <a:t>Time of</a:t>
                      </a:r>
                      <a:r>
                        <a:rPr lang="en-IN" sz="1800" baseline="0" dirty="0">
                          <a:solidFill>
                            <a:schemeClr val="tx1"/>
                          </a:solidFill>
                          <a:latin typeface="Book Antiqua" pitchFamily="18" charset="0"/>
                        </a:rPr>
                        <a:t> Supply</a:t>
                      </a:r>
                      <a:endParaRPr lang="en-IN" sz="1800" dirty="0">
                        <a:solidFill>
                          <a:schemeClr val="tx1"/>
                        </a:solidFill>
                        <a:latin typeface="Book Antiqua" pitchFamily="18" charset="0"/>
                      </a:endParaRPr>
                    </a:p>
                  </a:txBody>
                  <a:tcPr anchor="ctr"/>
                </a:tc>
                <a:extLst>
                  <a:ext uri="{0D108BD9-81ED-4DB2-BD59-A6C34878D82A}">
                    <a16:rowId xmlns="" xmlns:a16="http://schemas.microsoft.com/office/drawing/2014/main" val="10000"/>
                  </a:ext>
                </a:extLst>
              </a:tr>
              <a:tr h="707571">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Date of Invoice or</a:t>
                      </a:r>
                      <a:r>
                        <a:rPr lang="en-IN" sz="1800" baseline="0" dirty="0">
                          <a:solidFill>
                            <a:schemeClr val="tx1"/>
                          </a:solidFill>
                          <a:latin typeface="Book Antiqua" pitchFamily="18" charset="0"/>
                        </a:rPr>
                        <a:t> Receipt of Payment, which ever is earlier</a:t>
                      </a:r>
                      <a:endParaRPr lang="en-IN" sz="1800" dirty="0">
                        <a:solidFill>
                          <a:schemeClr val="tx1"/>
                        </a:solidFill>
                        <a:latin typeface="Book Antiqua" pitchFamily="18" charset="0"/>
                      </a:endParaRPr>
                    </a:p>
                  </a:txBody>
                  <a:tcPr anchor="ctr"/>
                </a:tc>
                <a:extLst>
                  <a:ext uri="{0D108BD9-81ED-4DB2-BD59-A6C34878D82A}">
                    <a16:rowId xmlns="" xmlns:a16="http://schemas.microsoft.com/office/drawing/2014/main" val="10001"/>
                  </a:ext>
                </a:extLst>
              </a:tr>
              <a:tr h="707571">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Date of Issue of Invoices</a:t>
                      </a:r>
                    </a:p>
                  </a:txBody>
                  <a:tcPr anchor="ctr"/>
                </a:tc>
                <a:extLst>
                  <a:ext uri="{0D108BD9-81ED-4DB2-BD59-A6C34878D82A}">
                    <a16:rowId xmlns="" xmlns:a16="http://schemas.microsoft.com/office/drawing/2014/main" val="10002"/>
                  </a:ext>
                </a:extLst>
              </a:tr>
              <a:tr h="707571">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Date of Receipt of Payment</a:t>
                      </a:r>
                    </a:p>
                  </a:txBody>
                  <a:tcPr anchor="ctr"/>
                </a:tc>
                <a:extLst>
                  <a:ext uri="{0D108BD9-81ED-4DB2-BD59-A6C34878D82A}">
                    <a16:rowId xmlns="" xmlns:a16="http://schemas.microsoft.com/office/drawing/2014/main" val="10003"/>
                  </a:ext>
                </a:extLst>
              </a:tr>
              <a:tr h="707571">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Date of Invoice or</a:t>
                      </a:r>
                      <a:r>
                        <a:rPr lang="en-IN" sz="1800" baseline="0" dirty="0">
                          <a:solidFill>
                            <a:schemeClr val="tx1"/>
                          </a:solidFill>
                          <a:latin typeface="Book Antiqua" pitchFamily="18" charset="0"/>
                        </a:rPr>
                        <a:t> Receipt of Payment, which ever is earlier</a:t>
                      </a:r>
                      <a:endParaRPr lang="en-IN" sz="1800" dirty="0">
                        <a:solidFill>
                          <a:schemeClr val="tx1"/>
                        </a:solidFill>
                        <a:latin typeface="Book Antiqua" pitchFamily="18" charset="0"/>
                      </a:endParaRPr>
                    </a:p>
                  </a:txBody>
                  <a:tcPr anchor="ctr"/>
                </a:tc>
                <a:extLst>
                  <a:ext uri="{0D108BD9-81ED-4DB2-BD59-A6C34878D82A}">
                    <a16:rowId xmlns="" xmlns:a16="http://schemas.microsoft.com/office/drawing/2014/main" val="10004"/>
                  </a:ext>
                </a:extLst>
              </a:tr>
              <a:tr h="707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Before</a:t>
                      </a:r>
                    </a:p>
                  </a:txBody>
                  <a:tcPr anchor="ctr"/>
                </a:tc>
                <a:tc>
                  <a:txBody>
                    <a:bodyPr/>
                    <a:lstStyle/>
                    <a:p>
                      <a:pPr algn="l"/>
                      <a:r>
                        <a:rPr lang="en-IN" sz="1800" dirty="0">
                          <a:solidFill>
                            <a:schemeClr val="tx1"/>
                          </a:solidFill>
                          <a:latin typeface="Book Antiqua" pitchFamily="18" charset="0"/>
                        </a:rPr>
                        <a:t>After</a:t>
                      </a:r>
                    </a:p>
                  </a:txBody>
                  <a:tcPr anchor="ctr"/>
                </a:tc>
                <a:tc>
                  <a:txBody>
                    <a:bodyPr/>
                    <a:lstStyle/>
                    <a:p>
                      <a:pPr algn="l"/>
                      <a:r>
                        <a:rPr lang="en-IN" sz="1800" dirty="0">
                          <a:solidFill>
                            <a:schemeClr val="tx1"/>
                          </a:solidFill>
                          <a:latin typeface="Book Antiqua" pitchFamily="18" charset="0"/>
                        </a:rPr>
                        <a:t>Date of Receipt of Payment</a:t>
                      </a:r>
                    </a:p>
                  </a:txBody>
                  <a:tcPr anchor="ctr"/>
                </a:tc>
                <a:extLst>
                  <a:ext uri="{0D108BD9-81ED-4DB2-BD59-A6C34878D82A}">
                    <a16:rowId xmlns="" xmlns:a16="http://schemas.microsoft.com/office/drawing/2014/main" val="10005"/>
                  </a:ext>
                </a:extLst>
              </a:tr>
              <a:tr h="7075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bg1"/>
                          </a:solidFill>
                          <a:latin typeface="Book Antiqua" pitchFamily="18" charset="0"/>
                        </a:rPr>
                        <a:t>After</a:t>
                      </a:r>
                    </a:p>
                  </a:txBody>
                  <a:tcPr anchor="ctr"/>
                </a:tc>
                <a:tc>
                  <a:txBody>
                    <a:bodyPr/>
                    <a:lstStyle/>
                    <a:p>
                      <a:pPr algn="l"/>
                      <a:r>
                        <a:rPr lang="en-IN" sz="1800" dirty="0">
                          <a:solidFill>
                            <a:schemeClr val="bg1"/>
                          </a:solidFill>
                          <a:latin typeface="Book Antiqua" pitchFamily="18" charset="0"/>
                        </a:rPr>
                        <a:t>After</a:t>
                      </a:r>
                    </a:p>
                  </a:txBody>
                  <a:tcPr anchor="ctr"/>
                </a:tc>
                <a:tc>
                  <a:txBody>
                    <a:bodyPr/>
                    <a:lstStyle/>
                    <a:p>
                      <a:pPr algn="l"/>
                      <a:r>
                        <a:rPr lang="en-IN" sz="1800" dirty="0">
                          <a:solidFill>
                            <a:schemeClr val="bg1"/>
                          </a:solidFill>
                          <a:latin typeface="Book Antiqua" pitchFamily="18" charset="0"/>
                        </a:rPr>
                        <a:t>Before</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a:solidFill>
                            <a:schemeClr val="bg1"/>
                          </a:solidFill>
                          <a:latin typeface="Book Antiqua" pitchFamily="18" charset="0"/>
                        </a:rPr>
                        <a:t>Date of Issue of Invoices</a:t>
                      </a:r>
                    </a:p>
                  </a:txBody>
                  <a:tcPr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Questions </a:t>
            </a:r>
            <a:r>
              <a:rPr lang="en-IN" sz="4000" dirty="0"/>
              <a:t>(</a:t>
            </a:r>
            <a:r>
              <a:rPr lang="en-IN" sz="4000" dirty="0" err="1"/>
              <a:t>Contd</a:t>
            </a:r>
            <a:r>
              <a:rPr lang="en-IN" sz="4000" dirty="0"/>
              <a:t>)</a:t>
            </a:r>
          </a:p>
        </p:txBody>
      </p:sp>
      <p:sp>
        <p:nvSpPr>
          <p:cNvPr id="3" name="Content Placeholder 2"/>
          <p:cNvSpPr>
            <a:spLocks noGrp="1"/>
          </p:cNvSpPr>
          <p:nvPr>
            <p:ph idx="1"/>
          </p:nvPr>
        </p:nvSpPr>
        <p:spPr/>
        <p:txBody>
          <a:bodyPr/>
          <a:lstStyle/>
          <a:p>
            <a:r>
              <a:rPr lang="en-IN" dirty="0"/>
              <a:t>What if the value is less than </a:t>
            </a:r>
            <a:r>
              <a:rPr lang="en-IN" dirty="0" err="1"/>
              <a:t>Rs</a:t>
            </a:r>
            <a:r>
              <a:rPr lang="en-IN" dirty="0"/>
              <a:t>. 50000/-? Can the E Way Bill be issued?</a:t>
            </a:r>
          </a:p>
          <a:p>
            <a:r>
              <a:rPr lang="en-IN" dirty="0"/>
              <a:t>Transit? Change of transport? </a:t>
            </a:r>
          </a:p>
          <a:p>
            <a:r>
              <a:rPr lang="en-IN" dirty="0"/>
              <a:t>Multiple consignments in one conveyance? </a:t>
            </a:r>
          </a:p>
          <a:p>
            <a:endParaRPr lang="en-IN" dirty="0"/>
          </a:p>
          <a:p>
            <a:r>
              <a:rPr lang="en-IN" dirty="0"/>
              <a:t>What if E way bill not issued?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945623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b="1" cap="none" spc="0" dirty="0">
                <a:ln w="50800"/>
                <a:solidFill>
                  <a:schemeClr val="bg1">
                    <a:shade val="50000"/>
                  </a:schemeClr>
                </a:solidFill>
                <a:effectLst/>
                <a:latin typeface="Palatino Linotype" pitchFamily="18" charset="0"/>
              </a:rPr>
              <a:t>Date of Receipt of Payment</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30</a:t>
            </a:fld>
            <a:endParaRPr lang="en-US" dirty="0">
              <a:solidFill>
                <a:prstClr val="white">
                  <a:tint val="75000"/>
                </a:prstClr>
              </a:solidFill>
            </a:endParaRPr>
          </a:p>
        </p:txBody>
      </p:sp>
      <p:graphicFrame>
        <p:nvGraphicFramePr>
          <p:cNvPr id="9" name="Diagram 8"/>
          <p:cNvGraphicFramePr/>
          <p:nvPr>
            <p:extLst>
              <p:ext uri="{D42A27DB-BD31-4B8C-83A1-F6EECF244321}">
                <p14:modId xmlns:p14="http://schemas.microsoft.com/office/powerpoint/2010/main" val="2166182774"/>
              </p:ext>
            </p:extLst>
          </p:nvPr>
        </p:nvGraphicFramePr>
        <p:xfrm>
          <a:off x="457200" y="1371600"/>
          <a:ext cx="8077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amond(in)">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Graphic spid="9"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normAutofit fontScale="62500" lnSpcReduction="20000"/>
          </a:bodyPr>
          <a:lstStyle/>
          <a:p>
            <a:r>
              <a:rPr lang="en-IN" sz="8000" dirty="0" smtClean="0"/>
              <a:t>Tax Invoice; Invoice Rules; </a:t>
            </a:r>
          </a:p>
          <a:p>
            <a:r>
              <a:rPr lang="en-IN" sz="8000" dirty="0" smtClean="0"/>
              <a:t>Debit/ Credit Notes</a:t>
            </a:r>
            <a:endParaRPr lang="en-IN" sz="8000" dirty="0"/>
          </a:p>
        </p:txBody>
      </p:sp>
      <p:sp>
        <p:nvSpPr>
          <p:cNvPr id="4" name="Slide Number Placeholder 3"/>
          <p:cNvSpPr>
            <a:spLocks noGrp="1"/>
          </p:cNvSpPr>
          <p:nvPr>
            <p:ph type="sldNum" sz="quarter" idx="12"/>
          </p:nvPr>
        </p:nvSpPr>
        <p:spPr/>
        <p:txBody>
          <a:bodyPr/>
          <a:lstStyle/>
          <a:p>
            <a:fld id="{CC0BBEAA-B4FC-41A2-85B6-9369FD4AE745}" type="slidenum">
              <a:rPr lang="en-GB" smtClean="0"/>
              <a:pPr/>
              <a:t>31</a:t>
            </a:fld>
            <a:endParaRPr lang="en-GB" dirty="0"/>
          </a:p>
        </p:txBody>
      </p:sp>
    </p:spTree>
    <p:extLst>
      <p:ext uri="{BB962C8B-B14F-4D97-AF65-F5344CB8AC3E}">
        <p14:creationId xmlns:p14="http://schemas.microsoft.com/office/powerpoint/2010/main" val="1528371161"/>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Invoice</a:t>
            </a:r>
            <a:endParaRPr lang="en-IN" dirty="0"/>
          </a:p>
        </p:txBody>
      </p:sp>
      <p:sp>
        <p:nvSpPr>
          <p:cNvPr id="3" name="Content Placeholder 2"/>
          <p:cNvSpPr>
            <a:spLocks noGrp="1"/>
          </p:cNvSpPr>
          <p:nvPr>
            <p:ph idx="1"/>
          </p:nvPr>
        </p:nvSpPr>
        <p:spPr/>
        <p:txBody>
          <a:bodyPr/>
          <a:lstStyle/>
          <a:p>
            <a:r>
              <a:rPr lang="en-IN" dirty="0" smtClean="0"/>
              <a:t>Is there any specified Format?</a:t>
            </a:r>
          </a:p>
          <a:p>
            <a:pPr lvl="1">
              <a:buFont typeface="Wingdings" panose="05000000000000000000" pitchFamily="2" charset="2"/>
              <a:buChar char="Ø"/>
            </a:pPr>
            <a:r>
              <a:rPr lang="en-IN" dirty="0" smtClean="0"/>
              <a:t>No format but 16 mandatory fields</a:t>
            </a:r>
          </a:p>
          <a:p>
            <a:pPr lvl="1">
              <a:buFont typeface="Wingdings" panose="05000000000000000000" pitchFamily="2" charset="2"/>
              <a:buChar char="Ø"/>
            </a:pPr>
            <a:r>
              <a:rPr lang="en-IN" dirty="0" smtClean="0"/>
              <a:t>Unique Serial Number ( special character/alphabet / numeral )   </a:t>
            </a:r>
          </a:p>
          <a:p>
            <a:pPr lvl="1">
              <a:buFont typeface="Wingdings" panose="05000000000000000000" pitchFamily="2" charset="2"/>
              <a:buChar char="Ø"/>
            </a:pPr>
            <a:r>
              <a:rPr lang="en-IN" dirty="0" smtClean="0"/>
              <a:t>Value/ Taxable Value</a:t>
            </a:r>
          </a:p>
          <a:p>
            <a:pPr lvl="1">
              <a:buFont typeface="Wingdings" panose="05000000000000000000" pitchFamily="2" charset="2"/>
              <a:buChar char="Ø"/>
            </a:pPr>
            <a:r>
              <a:rPr lang="en-IN" dirty="0" smtClean="0"/>
              <a:t>Place of supply/ address of delivery</a:t>
            </a:r>
          </a:p>
          <a:p>
            <a:endParaRPr lang="en-IN" dirty="0"/>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32</a:t>
            </a:fld>
            <a:endParaRPr lang="en-GB" dirty="0">
              <a:solidFill>
                <a:prstClr val="black">
                  <a:tint val="75000"/>
                </a:prstClr>
              </a:solidFill>
            </a:endParaRPr>
          </a:p>
        </p:txBody>
      </p:sp>
    </p:spTree>
    <p:extLst>
      <p:ext uri="{BB962C8B-B14F-4D97-AF65-F5344CB8AC3E}">
        <p14:creationId xmlns:p14="http://schemas.microsoft.com/office/powerpoint/2010/main" val="8608081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Invoice </a:t>
            </a:r>
            <a:r>
              <a:rPr lang="en-IN" sz="3200" dirty="0" smtClean="0"/>
              <a:t>( Section 31)</a:t>
            </a:r>
            <a:endParaRPr lang="en-IN" sz="3200" dirty="0"/>
          </a:p>
        </p:txBody>
      </p:sp>
      <p:sp>
        <p:nvSpPr>
          <p:cNvPr id="3" name="Content Placeholder 2"/>
          <p:cNvSpPr>
            <a:spLocks noGrp="1"/>
          </p:cNvSpPr>
          <p:nvPr>
            <p:ph idx="1"/>
          </p:nvPr>
        </p:nvSpPr>
        <p:spPr/>
        <p:txBody>
          <a:bodyPr>
            <a:normAutofit fontScale="85000" lnSpcReduction="20000"/>
          </a:bodyPr>
          <a:lstStyle/>
          <a:p>
            <a:r>
              <a:rPr lang="en-IN" dirty="0" smtClean="0"/>
              <a:t>When to issue a invoice?</a:t>
            </a:r>
          </a:p>
          <a:p>
            <a:r>
              <a:rPr lang="en-IN" dirty="0" smtClean="0"/>
              <a:t>In case of supply of Goods</a:t>
            </a:r>
          </a:p>
          <a:p>
            <a:pPr lvl="1">
              <a:buFont typeface="Wingdings" panose="05000000000000000000" pitchFamily="2" charset="2"/>
              <a:buChar char="Ø"/>
            </a:pPr>
            <a:r>
              <a:rPr lang="en-IN" dirty="0" smtClean="0"/>
              <a:t>Before or at the time of removal/ delivery/ making goods available</a:t>
            </a:r>
          </a:p>
          <a:p>
            <a:r>
              <a:rPr lang="en-IN" dirty="0" smtClean="0"/>
              <a:t>In case of supply of Services </a:t>
            </a:r>
          </a:p>
          <a:p>
            <a:pPr lvl="1">
              <a:buFont typeface="Wingdings" panose="05000000000000000000" pitchFamily="2" charset="2"/>
              <a:buChar char="Ø"/>
            </a:pPr>
            <a:r>
              <a:rPr lang="en-IN" dirty="0" smtClean="0"/>
              <a:t>Before or after the provision of service</a:t>
            </a:r>
          </a:p>
          <a:p>
            <a:pPr lvl="1">
              <a:buFont typeface="Wingdings" panose="05000000000000000000" pitchFamily="2" charset="2"/>
              <a:buChar char="Ø"/>
            </a:pPr>
            <a:r>
              <a:rPr lang="en-IN" dirty="0" smtClean="0"/>
              <a:t>But before 30 days from date of supply</a:t>
            </a:r>
          </a:p>
          <a:p>
            <a:pPr lvl="1">
              <a:buFont typeface="Wingdings" panose="05000000000000000000" pitchFamily="2" charset="2"/>
              <a:buChar char="Ø"/>
            </a:pPr>
            <a:r>
              <a:rPr lang="en-IN" dirty="0" smtClean="0"/>
              <a:t>45 days for insurers/ BOFS OR </a:t>
            </a:r>
          </a:p>
          <a:p>
            <a:pPr lvl="1">
              <a:buFont typeface="Wingdings" panose="05000000000000000000" pitchFamily="2" charset="2"/>
              <a:buChar char="Ø"/>
            </a:pPr>
            <a:r>
              <a:rPr lang="en-IN" dirty="0" smtClean="0"/>
              <a:t>for telecom/ BOFS/ insurers between distinct persons- before </a:t>
            </a:r>
            <a:r>
              <a:rPr lang="en-IN" dirty="0"/>
              <a:t>or at the time such supplier records the same in his books of account or before the expiry of the quarter during which the supply was made</a:t>
            </a:r>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33</a:t>
            </a:fld>
            <a:endParaRPr lang="en-GB" dirty="0">
              <a:solidFill>
                <a:prstClr val="black">
                  <a:tint val="75000"/>
                </a:prstClr>
              </a:solidFill>
            </a:endParaRPr>
          </a:p>
        </p:txBody>
      </p:sp>
    </p:spTree>
    <p:extLst>
      <p:ext uri="{BB962C8B-B14F-4D97-AF65-F5344CB8AC3E}">
        <p14:creationId xmlns:p14="http://schemas.microsoft.com/office/powerpoint/2010/main" val="1936652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Invoice Rules</a:t>
            </a:r>
            <a:endParaRPr lang="en-IN" dirty="0"/>
          </a:p>
        </p:txBody>
      </p:sp>
      <p:sp>
        <p:nvSpPr>
          <p:cNvPr id="3" name="Content Placeholder 2"/>
          <p:cNvSpPr>
            <a:spLocks noGrp="1"/>
          </p:cNvSpPr>
          <p:nvPr>
            <p:ph idx="1"/>
          </p:nvPr>
        </p:nvSpPr>
        <p:spPr/>
        <p:txBody>
          <a:bodyPr>
            <a:normAutofit lnSpcReduction="10000"/>
          </a:bodyPr>
          <a:lstStyle/>
          <a:p>
            <a:r>
              <a:rPr lang="en-IN" b="1" dirty="0" smtClean="0"/>
              <a:t>Is issue of tax invoice mandatory</a:t>
            </a:r>
            <a:r>
              <a:rPr lang="en-IN" dirty="0" smtClean="0"/>
              <a:t>? </a:t>
            </a:r>
          </a:p>
          <a:p>
            <a:r>
              <a:rPr lang="en-IN" dirty="0" smtClean="0"/>
              <a:t>Invoice may not be issued if </a:t>
            </a:r>
          </a:p>
          <a:p>
            <a:r>
              <a:rPr lang="en-IN" dirty="0"/>
              <a:t>(a) the recipient is not a registered person; </a:t>
            </a:r>
            <a:r>
              <a:rPr lang="en-IN" b="1" u="sng" dirty="0"/>
              <a:t>and</a:t>
            </a:r>
            <a:r>
              <a:rPr lang="en-IN" dirty="0"/>
              <a:t> </a:t>
            </a:r>
            <a:endParaRPr lang="en-IN" dirty="0" smtClean="0"/>
          </a:p>
          <a:p>
            <a:r>
              <a:rPr lang="en-IN" dirty="0" smtClean="0"/>
              <a:t>(</a:t>
            </a:r>
            <a:r>
              <a:rPr lang="en-IN" dirty="0"/>
              <a:t>b) the recipient does not require such invoice, and </a:t>
            </a:r>
            <a:endParaRPr lang="en-IN" dirty="0" smtClean="0"/>
          </a:p>
          <a:p>
            <a:r>
              <a:rPr lang="en-IN" dirty="0" smtClean="0"/>
              <a:t>shall </a:t>
            </a:r>
            <a:r>
              <a:rPr lang="en-IN" dirty="0"/>
              <a:t>issue a </a:t>
            </a:r>
            <a:r>
              <a:rPr lang="en-IN" u="sng" dirty="0"/>
              <a:t>consolidated tax invoice </a:t>
            </a:r>
            <a:r>
              <a:rPr lang="en-IN" dirty="0"/>
              <a:t>for such supplies at the close of each day in respect of all such supplies. </a:t>
            </a:r>
          </a:p>
          <a:p>
            <a:endParaRPr lang="en-IN" dirty="0"/>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34</a:t>
            </a:fld>
            <a:endParaRPr lang="en-GB" dirty="0">
              <a:solidFill>
                <a:prstClr val="black">
                  <a:tint val="75000"/>
                </a:prstClr>
              </a:solidFill>
            </a:endParaRPr>
          </a:p>
        </p:txBody>
      </p:sp>
    </p:spTree>
    <p:extLst>
      <p:ext uri="{BB962C8B-B14F-4D97-AF65-F5344CB8AC3E}">
        <p14:creationId xmlns:p14="http://schemas.microsoft.com/office/powerpoint/2010/main" val="2979788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Invoice Rules</a:t>
            </a:r>
            <a:endParaRPr lang="en-IN" dirty="0"/>
          </a:p>
        </p:txBody>
      </p:sp>
      <p:sp>
        <p:nvSpPr>
          <p:cNvPr id="3" name="Content Placeholder 2"/>
          <p:cNvSpPr>
            <a:spLocks noGrp="1"/>
          </p:cNvSpPr>
          <p:nvPr>
            <p:ph idx="1"/>
          </p:nvPr>
        </p:nvSpPr>
        <p:spPr/>
        <p:txBody>
          <a:bodyPr/>
          <a:lstStyle/>
          <a:p>
            <a:r>
              <a:rPr lang="en-IN" b="1" dirty="0" smtClean="0"/>
              <a:t>How many copies of invoices? </a:t>
            </a:r>
          </a:p>
          <a:p>
            <a:r>
              <a:rPr lang="en-IN" dirty="0" smtClean="0"/>
              <a:t>In case of supply of Goods</a:t>
            </a:r>
          </a:p>
          <a:p>
            <a:pPr lvl="1">
              <a:buFont typeface="Wingdings" panose="05000000000000000000" pitchFamily="2" charset="2"/>
              <a:buChar char="Ø"/>
            </a:pPr>
            <a:r>
              <a:rPr lang="en-IN" dirty="0" smtClean="0"/>
              <a:t>Triplicate</a:t>
            </a:r>
          </a:p>
          <a:p>
            <a:pPr lvl="1">
              <a:buFont typeface="Wingdings" panose="05000000000000000000" pitchFamily="2" charset="2"/>
              <a:buChar char="Ø"/>
            </a:pPr>
            <a:r>
              <a:rPr lang="en-IN" dirty="0" smtClean="0"/>
              <a:t>Recipient ( Original); Transporter ( Duplicate); Supplier ( triplicate) </a:t>
            </a:r>
          </a:p>
          <a:p>
            <a:r>
              <a:rPr lang="en-IN" dirty="0" smtClean="0"/>
              <a:t>In case of supply of Services</a:t>
            </a:r>
          </a:p>
          <a:p>
            <a:pPr lvl="1">
              <a:buFont typeface="Wingdings" panose="05000000000000000000" pitchFamily="2" charset="2"/>
              <a:buChar char="Ø"/>
            </a:pPr>
            <a:r>
              <a:rPr lang="en-IN" dirty="0" smtClean="0"/>
              <a:t>Duplicate</a:t>
            </a:r>
          </a:p>
          <a:p>
            <a:pPr lvl="1">
              <a:buFont typeface="Wingdings" panose="05000000000000000000" pitchFamily="2" charset="2"/>
              <a:buChar char="Ø"/>
            </a:pPr>
            <a:r>
              <a:rPr lang="en-IN" dirty="0" smtClean="0"/>
              <a:t>No transporter copy</a:t>
            </a:r>
            <a:endParaRPr lang="en-IN" dirty="0"/>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35</a:t>
            </a:fld>
            <a:endParaRPr lang="en-GB" dirty="0">
              <a:solidFill>
                <a:prstClr val="black">
                  <a:tint val="75000"/>
                </a:prstClr>
              </a:solidFill>
            </a:endParaRPr>
          </a:p>
        </p:txBody>
      </p:sp>
    </p:spTree>
    <p:extLst>
      <p:ext uri="{BB962C8B-B14F-4D97-AF65-F5344CB8AC3E}">
        <p14:creationId xmlns:p14="http://schemas.microsoft.com/office/powerpoint/2010/main" val="1334824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dirty="0"/>
              <a:t>GST  Tax Invoice</a:t>
            </a:r>
          </a:p>
        </p:txBody>
      </p:sp>
      <p:sp>
        <p:nvSpPr>
          <p:cNvPr id="7" name="Content Placeholder 6"/>
          <p:cNvSpPr>
            <a:spLocks noGrp="1"/>
          </p:cNvSpPr>
          <p:nvPr>
            <p:ph idx="1"/>
          </p:nvPr>
        </p:nvSpPr>
        <p:spPr>
          <a:xfrm>
            <a:off x="266700" y="1524000"/>
            <a:ext cx="8610600" cy="4968875"/>
          </a:xfrm>
        </p:spPr>
        <p:txBody>
          <a:bodyPr>
            <a:noAutofit/>
          </a:bodyPr>
          <a:lstStyle/>
          <a:p>
            <a:pPr marL="0" indent="0" algn="just">
              <a:buNone/>
            </a:pPr>
            <a:r>
              <a:rPr lang="en-IN" sz="1600" dirty="0"/>
              <a:t>A tax invoice shall be issued by the registered person by following manner ;</a:t>
            </a:r>
          </a:p>
          <a:p>
            <a:pPr algn="just">
              <a:buFont typeface="+mj-lt"/>
              <a:buAutoNum type="arabicPeriod"/>
            </a:pPr>
            <a:r>
              <a:rPr lang="en-IN" sz="1600" dirty="0"/>
              <a:t>The invoice shall be </a:t>
            </a:r>
            <a:r>
              <a:rPr lang="en-IN" sz="1600" b="1" u="sng" dirty="0"/>
              <a:t>prepared in triplicate</a:t>
            </a:r>
            <a:r>
              <a:rPr lang="en-IN" sz="1600" dirty="0"/>
              <a:t>, in case of supply of goods, in the following manner:</a:t>
            </a:r>
          </a:p>
          <a:p>
            <a:pPr marL="800100" lvl="1" indent="-342900" algn="just">
              <a:buFont typeface="+mj-lt"/>
              <a:buAutoNum type="alphaLcPeriod"/>
            </a:pPr>
            <a:r>
              <a:rPr lang="en-IN" sz="1600" dirty="0"/>
              <a:t>The original copy being marked as ORIGINAL FOR RECEPIENT:</a:t>
            </a:r>
          </a:p>
          <a:p>
            <a:pPr marL="800100" lvl="1" indent="-342900" algn="just">
              <a:buFont typeface="+mj-lt"/>
              <a:buAutoNum type="alphaLcPeriod"/>
            </a:pPr>
            <a:r>
              <a:rPr lang="en-IN" sz="1600" dirty="0"/>
              <a:t>The duplicate copy being marked as DUPLICATE FOR TRANSPORTER ; and </a:t>
            </a:r>
          </a:p>
          <a:p>
            <a:pPr marL="800100" lvl="1" indent="-342900" algn="just">
              <a:buFont typeface="+mj-lt"/>
              <a:buAutoNum type="alphaLcPeriod"/>
            </a:pPr>
            <a:r>
              <a:rPr lang="en-IN" sz="1600" dirty="0"/>
              <a:t>The triplicate copy being </a:t>
            </a:r>
            <a:r>
              <a:rPr lang="en-IN" sz="1600" dirty="0" smtClean="0"/>
              <a:t>marked </a:t>
            </a:r>
            <a:r>
              <a:rPr lang="en-IN" sz="1600" dirty="0"/>
              <a:t>as TRIPLICATE FOR SUPPLIER.</a:t>
            </a:r>
          </a:p>
          <a:p>
            <a:pPr lvl="1" algn="just"/>
            <a:endParaRPr lang="en-IN" sz="1600" dirty="0"/>
          </a:p>
          <a:p>
            <a:pPr marL="0" indent="0" algn="just">
              <a:buNone/>
            </a:pPr>
            <a:r>
              <a:rPr lang="en-IN" sz="1600" dirty="0"/>
              <a:t>A registered taxable person supplying taxable goods shall issue, at the time of supply, a tax invoice showing the description, quantity and value of goods, the tax charged thereon and such other particulars as may be prescribed.</a:t>
            </a:r>
          </a:p>
          <a:p>
            <a:pPr algn="just"/>
            <a:endParaRPr lang="en-IN" sz="1600" dirty="0"/>
          </a:p>
          <a:p>
            <a:pPr algn="just">
              <a:buFont typeface="+mj-lt"/>
              <a:buAutoNum type="arabicPeriod" startAt="2"/>
            </a:pPr>
            <a:r>
              <a:rPr lang="en-IN" sz="1600" dirty="0"/>
              <a:t>The invoice shall be prepared in duplicate, in case of supply of services, in the following manner</a:t>
            </a:r>
          </a:p>
          <a:p>
            <a:pPr marL="800100" lvl="1" indent="-342900" algn="just">
              <a:buFont typeface="+mj-lt"/>
              <a:buAutoNum type="alphaLcPeriod"/>
            </a:pPr>
            <a:r>
              <a:rPr lang="en-IN" sz="1600" dirty="0"/>
              <a:t>The original copy being </a:t>
            </a:r>
            <a:r>
              <a:rPr lang="en-IN" sz="1600" dirty="0" smtClean="0"/>
              <a:t>marked </a:t>
            </a:r>
            <a:r>
              <a:rPr lang="en-IN" sz="1600" dirty="0"/>
              <a:t>as ORIGINAL FOR RECEPIENT: and </a:t>
            </a:r>
          </a:p>
          <a:p>
            <a:pPr marL="800100" lvl="1" indent="-342900" algn="just">
              <a:buFont typeface="+mj-lt"/>
              <a:buAutoNum type="alphaLcPeriod"/>
            </a:pPr>
            <a:r>
              <a:rPr lang="en-IN" sz="1600" dirty="0"/>
              <a:t>The duplicate copy being </a:t>
            </a:r>
            <a:r>
              <a:rPr lang="en-IN" sz="1600" dirty="0" smtClean="0"/>
              <a:t>marked </a:t>
            </a:r>
            <a:r>
              <a:rPr lang="en-IN" sz="1600" dirty="0"/>
              <a:t>as DUPLICATE FOR SUPPLIER</a:t>
            </a:r>
          </a:p>
          <a:p>
            <a:pPr marL="800100" lvl="1" indent="-342900" algn="just">
              <a:buFont typeface="+mj-lt"/>
              <a:buAutoNum type="alphaLcPeriod"/>
            </a:pPr>
            <a:endParaRPr lang="en-IN" sz="1600" dirty="0"/>
          </a:p>
          <a:p>
            <a:pPr marL="0" indent="0" algn="just">
              <a:buNone/>
            </a:pPr>
            <a:r>
              <a:rPr lang="en-IN" sz="1600" dirty="0"/>
              <a:t>A </a:t>
            </a:r>
            <a:r>
              <a:rPr lang="en-IN" sz="1600" dirty="0" smtClean="0"/>
              <a:t>registered </a:t>
            </a:r>
            <a:r>
              <a:rPr lang="en-IN" sz="1600" dirty="0"/>
              <a:t>taxable person supplying taxable services shall issue a tax invoice, within the prescribed time, showing the description, the tax charged thereon and such other particulars as may be prescribed.  Invoice shall be issued within a period of thirty days from the date of supply of service.</a:t>
            </a:r>
          </a:p>
          <a:p>
            <a:pPr marL="0" indent="0">
              <a:buNone/>
            </a:pPr>
            <a:endParaRPr lang="en-IN" sz="1600" dirty="0"/>
          </a:p>
        </p:txBody>
      </p:sp>
      <p:sp>
        <p:nvSpPr>
          <p:cNvPr id="5" name="Rectangle 4"/>
          <p:cNvSpPr/>
          <p:nvPr/>
        </p:nvSpPr>
        <p:spPr>
          <a:xfrm>
            <a:off x="419100" y="1087901"/>
            <a:ext cx="8305800" cy="56335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dirty="0">
              <a:solidFill>
                <a:schemeClr val="tx1"/>
              </a:solidFill>
            </a:endParaRPr>
          </a:p>
        </p:txBody>
      </p:sp>
    </p:spTree>
    <p:extLst>
      <p:ext uri="{BB962C8B-B14F-4D97-AF65-F5344CB8AC3E}">
        <p14:creationId xmlns:p14="http://schemas.microsoft.com/office/powerpoint/2010/main" val="409735135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6" name="Rectangle 5"/>
          <p:cNvSpPr/>
          <p:nvPr/>
        </p:nvSpPr>
        <p:spPr>
          <a:xfrm>
            <a:off x="266700" y="228600"/>
            <a:ext cx="861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200" dirty="0">
                <a:solidFill>
                  <a:schemeClr val="tx1"/>
                </a:solidFill>
              </a:rPr>
              <a:t>  GST  - Invoices Content Domestic</a:t>
            </a:r>
          </a:p>
        </p:txBody>
      </p:sp>
      <p:sp>
        <p:nvSpPr>
          <p:cNvPr id="2" name="TextBox 1"/>
          <p:cNvSpPr txBox="1"/>
          <p:nvPr/>
        </p:nvSpPr>
        <p:spPr>
          <a:xfrm>
            <a:off x="457200" y="1458496"/>
            <a:ext cx="8082475" cy="5047536"/>
          </a:xfrm>
          <a:prstGeom prst="rect">
            <a:avLst/>
          </a:prstGeom>
          <a:noFill/>
        </p:spPr>
        <p:txBody>
          <a:bodyPr wrap="square" rtlCol="0">
            <a:spAutoFit/>
          </a:bodyPr>
          <a:lstStyle/>
          <a:p>
            <a:r>
              <a:rPr lang="en-IN" sz="1400" dirty="0"/>
              <a:t>A person registered under GST can issue invoice containing following particulars:</a:t>
            </a:r>
          </a:p>
          <a:p>
            <a:pPr marL="342900" indent="-342900">
              <a:buFont typeface="+mj-lt"/>
              <a:buAutoNum type="arabicPeriod"/>
            </a:pPr>
            <a:r>
              <a:rPr lang="en-IN" sz="1400" dirty="0"/>
              <a:t>Name, address and GSTIN of the supplier;</a:t>
            </a:r>
          </a:p>
          <a:p>
            <a:pPr marL="342900" indent="-342900">
              <a:buFont typeface="+mj-lt"/>
              <a:buAutoNum type="arabicPeriod"/>
            </a:pPr>
            <a:r>
              <a:rPr lang="en-IN" sz="1400" dirty="0"/>
              <a:t>A consecutive serial number, in once or multiple series containing alphabets or numerals or special characters hyphen or dash and slash as “-” and “/” respectively and any combination thereof, unique for a financial year.</a:t>
            </a:r>
          </a:p>
          <a:p>
            <a:pPr marL="342900" indent="-342900">
              <a:buFont typeface="+mj-lt"/>
              <a:buAutoNum type="arabicPeriod"/>
            </a:pPr>
            <a:r>
              <a:rPr lang="en-IN" sz="1400" dirty="0"/>
              <a:t>Date of the invoice issued.;</a:t>
            </a:r>
          </a:p>
          <a:p>
            <a:pPr marL="342900" indent="-342900">
              <a:buFont typeface="+mj-lt"/>
              <a:buAutoNum type="arabicPeriod"/>
            </a:pPr>
            <a:r>
              <a:rPr lang="en-IN" sz="1400" dirty="0"/>
              <a:t>Name. address and GSTIN or UIN, if registered, of the recipient;</a:t>
            </a:r>
          </a:p>
          <a:p>
            <a:pPr marL="342900" indent="-342900">
              <a:buFont typeface="+mj-lt"/>
              <a:buAutoNum type="arabicPeriod"/>
            </a:pPr>
            <a:r>
              <a:rPr lang="en-IN" sz="1400" dirty="0"/>
              <a:t>Name and address of the recipient and the address of delivery, </a:t>
            </a:r>
            <a:r>
              <a:rPr lang="en-IN" sz="1400" dirty="0" smtClean="0"/>
              <a:t>along with </a:t>
            </a:r>
            <a:r>
              <a:rPr lang="en-IN" sz="1400" dirty="0"/>
              <a:t>the name of State and its code, if such recipient is un- registered and where the value of taxable supply is fifty thousand rupees or more;</a:t>
            </a:r>
          </a:p>
          <a:p>
            <a:pPr marL="342900" indent="-342900">
              <a:buFont typeface="+mj-lt"/>
              <a:buAutoNum type="arabicPeriod"/>
            </a:pPr>
            <a:r>
              <a:rPr lang="en-IN" sz="1400" dirty="0"/>
              <a:t>HSN code of goods or Accounting Code of services;</a:t>
            </a:r>
          </a:p>
          <a:p>
            <a:pPr marL="342900" indent="-342900">
              <a:buFont typeface="+mj-lt"/>
              <a:buAutoNum type="arabicPeriod"/>
            </a:pPr>
            <a:r>
              <a:rPr lang="en-IN" sz="1400" dirty="0"/>
              <a:t>Description of goods or services;</a:t>
            </a:r>
          </a:p>
          <a:p>
            <a:pPr marL="342900" indent="-342900">
              <a:buFont typeface="+mj-lt"/>
              <a:buAutoNum type="arabicPeriod"/>
            </a:pPr>
            <a:r>
              <a:rPr lang="en-IN" sz="1400" dirty="0"/>
              <a:t>Quantity in case of goods and unit or Unique Quantity Code thereof;</a:t>
            </a:r>
          </a:p>
          <a:p>
            <a:pPr marL="342900" indent="-342900">
              <a:buFont typeface="+mj-lt"/>
              <a:buAutoNum type="arabicPeriod"/>
            </a:pPr>
            <a:r>
              <a:rPr lang="en-IN" sz="1400" dirty="0"/>
              <a:t>Total value of supply of goods or services or both.</a:t>
            </a:r>
          </a:p>
          <a:p>
            <a:pPr marL="342900" indent="-342900">
              <a:buFont typeface="+mj-lt"/>
              <a:buAutoNum type="arabicPeriod"/>
            </a:pPr>
            <a:r>
              <a:rPr lang="en-IN" sz="1400" dirty="0"/>
              <a:t>Taxable value of supply of goods or services or both taking into account discount or abatement, if any;</a:t>
            </a:r>
          </a:p>
          <a:p>
            <a:pPr marL="342900" indent="-342900">
              <a:buFont typeface="+mj-lt"/>
              <a:buAutoNum type="arabicPeriod"/>
            </a:pPr>
            <a:r>
              <a:rPr lang="en-IN" sz="1400" dirty="0"/>
              <a:t>Rate of tax (central tax, State tax, Integrated tax, Union territory tax or cess)</a:t>
            </a:r>
          </a:p>
          <a:p>
            <a:pPr marL="342900" indent="-342900">
              <a:buFont typeface="+mj-lt"/>
              <a:buAutoNum type="arabicPeriod"/>
            </a:pPr>
            <a:r>
              <a:rPr lang="en-IN" sz="1400" dirty="0"/>
              <a:t>Amount of tax charged in respect of taxable goods or services (Central tax, State tax, Integrated tax, Union territory tax or cess)</a:t>
            </a:r>
          </a:p>
          <a:p>
            <a:pPr marL="342900" indent="-342900">
              <a:buFont typeface="+mj-lt"/>
              <a:buAutoNum type="arabicPeriod"/>
            </a:pPr>
            <a:r>
              <a:rPr lang="en-IN" sz="1400" dirty="0"/>
              <a:t>Place of supply along with the name of State, in case of a supply in the course of inter State trade or commerce.</a:t>
            </a:r>
          </a:p>
          <a:p>
            <a:pPr marL="342900" indent="-342900">
              <a:buFont typeface="+mj-lt"/>
              <a:buAutoNum type="arabicPeriod"/>
            </a:pPr>
            <a:r>
              <a:rPr lang="en-IN" sz="1400" dirty="0"/>
              <a:t>Address of delivery where the same is different from the place of supply;</a:t>
            </a:r>
          </a:p>
          <a:p>
            <a:pPr marL="342900" indent="-342900">
              <a:buFont typeface="+mj-lt"/>
              <a:buAutoNum type="arabicPeriod"/>
            </a:pPr>
            <a:r>
              <a:rPr lang="en-IN" sz="1400" dirty="0"/>
              <a:t>Whether the tax is payable on reverse charge basis and </a:t>
            </a:r>
          </a:p>
          <a:p>
            <a:pPr marL="342900" indent="-342900">
              <a:buFont typeface="+mj-lt"/>
              <a:buAutoNum type="arabicPeriod"/>
            </a:pPr>
            <a:r>
              <a:rPr lang="en-IN" sz="1400" dirty="0"/>
              <a:t>Signature or digital signature of the supplier or his authorised representative.</a:t>
            </a:r>
          </a:p>
        </p:txBody>
      </p:sp>
    </p:spTree>
    <p:extLst>
      <p:ext uri="{BB962C8B-B14F-4D97-AF65-F5344CB8AC3E}">
        <p14:creationId xmlns:p14="http://schemas.microsoft.com/office/powerpoint/2010/main" val="231009485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200" dirty="0">
                <a:solidFill>
                  <a:schemeClr val="tx1"/>
                </a:solidFill>
              </a:rPr>
              <a:t>  GST  - Export Invoices Content</a:t>
            </a:r>
          </a:p>
        </p:txBody>
      </p:sp>
      <p:sp>
        <p:nvSpPr>
          <p:cNvPr id="9" name="Content Placeholder 8"/>
          <p:cNvSpPr txBox="1">
            <a:spLocks noGrp="1"/>
          </p:cNvSpPr>
          <p:nvPr>
            <p:ph idx="1"/>
          </p:nvPr>
        </p:nvSpPr>
        <p:spPr>
          <a:xfrm>
            <a:off x="457200" y="1600200"/>
            <a:ext cx="8229600" cy="4856714"/>
          </a:xfrm>
          <a:prstGeom prst="rect">
            <a:avLst/>
          </a:prstGeom>
          <a:noFill/>
        </p:spPr>
        <p:txBody>
          <a:bodyPr wrap="square" rtlCol="0">
            <a:spAutoFit/>
          </a:bodyPr>
          <a:lstStyle/>
          <a:p>
            <a:pPr marL="0" indent="0">
              <a:buNone/>
            </a:pPr>
            <a:r>
              <a:rPr lang="en-IN" sz="1800" dirty="0"/>
              <a:t>In case of exports of goods or services, the invoice shall carry an endorsement as under;</a:t>
            </a:r>
          </a:p>
          <a:p>
            <a:pPr marL="0" indent="0">
              <a:buNone/>
            </a:pPr>
            <a:endParaRPr lang="en-IN" sz="1800" dirty="0"/>
          </a:p>
          <a:p>
            <a:pPr marL="0" indent="0">
              <a:buNone/>
            </a:pPr>
            <a:r>
              <a:rPr lang="en-IN" sz="1800" dirty="0"/>
              <a:t>“SUPPLY MEANT FOR EXPORT ON PAYMENT OF IGST” or “SUPPLY MEANT FOR EXPORT UNDER BOND or LETTER OF UNDERTAKING WITHOUT PAYMENT OF IGST”</a:t>
            </a:r>
          </a:p>
          <a:p>
            <a:pPr marL="0" indent="0">
              <a:buNone/>
            </a:pPr>
            <a:endParaRPr lang="en-IN" sz="1800" dirty="0"/>
          </a:p>
          <a:p>
            <a:pPr marL="0" indent="0">
              <a:buNone/>
            </a:pPr>
            <a:r>
              <a:rPr lang="en-IN" sz="1800" dirty="0"/>
              <a:t>As the case may be, and shall, in lieu of the details specified in Clause ( c), contain the following details :</a:t>
            </a:r>
          </a:p>
          <a:p>
            <a:endParaRPr lang="en-IN" sz="1800" dirty="0"/>
          </a:p>
          <a:p>
            <a:pPr marL="342900" indent="-342900">
              <a:buFont typeface="+mj-lt"/>
              <a:buAutoNum type="arabicPeriod"/>
            </a:pPr>
            <a:r>
              <a:rPr lang="en-IN" sz="1800" dirty="0"/>
              <a:t>Name and address of the </a:t>
            </a:r>
            <a:r>
              <a:rPr lang="en-IN" sz="1800" dirty="0" err="1"/>
              <a:t>receipient</a:t>
            </a:r>
            <a:endParaRPr lang="en-IN" sz="1800" dirty="0"/>
          </a:p>
          <a:p>
            <a:pPr marL="342900" indent="-342900">
              <a:buFont typeface="+mj-lt"/>
              <a:buAutoNum type="arabicPeriod"/>
            </a:pPr>
            <a:r>
              <a:rPr lang="en-IN" sz="1800" dirty="0"/>
              <a:t>Address of delivery</a:t>
            </a:r>
          </a:p>
          <a:p>
            <a:pPr marL="342900" indent="-342900">
              <a:buFont typeface="+mj-lt"/>
              <a:buAutoNum type="arabicPeriod"/>
            </a:pPr>
            <a:r>
              <a:rPr lang="en-IN" sz="1800" dirty="0"/>
              <a:t>Name of the country of destination; and </a:t>
            </a:r>
          </a:p>
          <a:p>
            <a:pPr marL="342900" indent="-342900">
              <a:buFont typeface="+mj-lt"/>
              <a:buAutoNum type="arabicPeriod"/>
            </a:pPr>
            <a:r>
              <a:rPr lang="en-IN" sz="1800" dirty="0"/>
              <a:t>Name and date of application for removal of goods for export.</a:t>
            </a:r>
          </a:p>
          <a:p>
            <a:endParaRPr lang="en-IN" sz="1800" dirty="0"/>
          </a:p>
          <a:p>
            <a:pPr marL="0" indent="0">
              <a:buNone/>
            </a:pPr>
            <a:r>
              <a:rPr lang="en-IN" sz="1800"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j-lt"/>
              </a:rPr>
              <a:t>Bill of Supply</a:t>
            </a:r>
          </a:p>
        </p:txBody>
      </p:sp>
      <p:sp>
        <p:nvSpPr>
          <p:cNvPr id="3" name="Content Placeholder 2"/>
          <p:cNvSpPr>
            <a:spLocks noGrp="1"/>
          </p:cNvSpPr>
          <p:nvPr>
            <p:ph idx="1"/>
          </p:nvPr>
        </p:nvSpPr>
        <p:spPr>
          <a:xfrm>
            <a:off x="228600" y="1295400"/>
            <a:ext cx="8686800" cy="5562600"/>
          </a:xfrm>
        </p:spPr>
        <p:txBody>
          <a:bodyPr>
            <a:normAutofit lnSpcReduction="10000"/>
          </a:bodyPr>
          <a:lstStyle/>
          <a:p>
            <a:pPr algn="just"/>
            <a:r>
              <a:rPr lang="en-US" sz="2000" dirty="0">
                <a:latin typeface="+mn-lt"/>
              </a:rPr>
              <a:t>To be issued by persons dealing in </a:t>
            </a:r>
            <a:r>
              <a:rPr lang="en-US" sz="2000" u="sng" dirty="0">
                <a:latin typeface="+mn-lt"/>
              </a:rPr>
              <a:t>exempted goods/services or composition dealers</a:t>
            </a:r>
            <a:r>
              <a:rPr lang="en-US" sz="2000" u="sng" dirty="0" smtClean="0">
                <a:latin typeface="+mn-lt"/>
              </a:rPr>
              <a:t>.</a:t>
            </a:r>
          </a:p>
          <a:p>
            <a:pPr algn="just"/>
            <a:r>
              <a:rPr lang="en-US" sz="2000" dirty="0" smtClean="0">
                <a:latin typeface="+mn-lt"/>
              </a:rPr>
              <a:t>Only 8 fields against 16 in tax invoice</a:t>
            </a:r>
            <a:endParaRPr lang="en-US" sz="2000" dirty="0">
              <a:latin typeface="+mn-lt"/>
            </a:endParaRPr>
          </a:p>
          <a:p>
            <a:r>
              <a:rPr lang="en-US" sz="2000" dirty="0">
                <a:latin typeface="+mn-lt"/>
              </a:rPr>
              <a:t>Bill of supply to contain following details</a:t>
            </a:r>
          </a:p>
          <a:p>
            <a:pPr lvl="1"/>
            <a:r>
              <a:rPr lang="en-US" sz="2000" dirty="0">
                <a:latin typeface="+mn-lt"/>
              </a:rPr>
              <a:t>Name, address &amp; GSTIN of supplier</a:t>
            </a:r>
          </a:p>
          <a:p>
            <a:pPr lvl="1" algn="just"/>
            <a:r>
              <a:rPr lang="en-US" sz="2000" dirty="0">
                <a:latin typeface="+mn-lt"/>
              </a:rPr>
              <a:t>a consecutive serial number, in one or multiple series, containing alphabets or numerals or special characters -hyphen or dash and slash </a:t>
            </a:r>
            <a:r>
              <a:rPr lang="en-US" sz="2000" dirty="0" smtClean="0">
                <a:latin typeface="+mn-lt"/>
              </a:rPr>
              <a:t>symbolized </a:t>
            </a:r>
            <a:r>
              <a:rPr lang="en-US" sz="2000" dirty="0">
                <a:latin typeface="+mn-lt"/>
              </a:rPr>
              <a:t>as “-” and “/”respectively, and any combination thereof, unique for a financial year;</a:t>
            </a:r>
          </a:p>
          <a:p>
            <a:pPr lvl="1" algn="just"/>
            <a:r>
              <a:rPr lang="en-US" sz="2000" dirty="0">
                <a:latin typeface="+mn-lt"/>
              </a:rPr>
              <a:t>date of its issue;</a:t>
            </a:r>
          </a:p>
          <a:p>
            <a:pPr lvl="1" algn="just"/>
            <a:r>
              <a:rPr lang="en-US" sz="2000" dirty="0">
                <a:latin typeface="+mn-lt"/>
              </a:rPr>
              <a:t>name, address and GSTIN or UIN, if registered, of the recipient</a:t>
            </a:r>
          </a:p>
          <a:p>
            <a:pPr lvl="1" algn="just"/>
            <a:r>
              <a:rPr lang="en-US" sz="2000" dirty="0">
                <a:latin typeface="+mn-lt"/>
              </a:rPr>
              <a:t>HSN Code of goods or Accounting Code for services;</a:t>
            </a:r>
          </a:p>
          <a:p>
            <a:pPr lvl="1" algn="just"/>
            <a:r>
              <a:rPr lang="en-US" sz="2000" dirty="0">
                <a:latin typeface="+mn-lt"/>
              </a:rPr>
              <a:t>description of goods or services or both;</a:t>
            </a:r>
          </a:p>
          <a:p>
            <a:pPr lvl="1" algn="just"/>
            <a:r>
              <a:rPr lang="en-US" sz="2000" dirty="0">
                <a:latin typeface="+mn-lt"/>
              </a:rPr>
              <a:t>value of supply of goods or services or both taking into account discount or abatement, if any; and</a:t>
            </a:r>
          </a:p>
          <a:p>
            <a:pPr lvl="1" algn="just"/>
            <a:r>
              <a:rPr lang="en-US" sz="2000" dirty="0">
                <a:latin typeface="+mn-lt"/>
              </a:rPr>
              <a:t>signature or digital signature of the supplier or his authorized representative:</a:t>
            </a:r>
          </a:p>
          <a:p>
            <a:pPr lvl="1" algn="just"/>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2309650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Questions </a:t>
            </a:r>
            <a:r>
              <a:rPr lang="en-IN" sz="4000" dirty="0"/>
              <a:t>(</a:t>
            </a:r>
            <a:r>
              <a:rPr lang="en-IN" sz="4000" dirty="0" err="1"/>
              <a:t>Contd</a:t>
            </a:r>
            <a:r>
              <a:rPr lang="en-IN" sz="4000" dirty="0"/>
              <a:t>)</a:t>
            </a:r>
            <a:endParaRPr lang="en-IN" dirty="0"/>
          </a:p>
        </p:txBody>
      </p:sp>
      <p:sp>
        <p:nvSpPr>
          <p:cNvPr id="3" name="Content Placeholder 2"/>
          <p:cNvSpPr>
            <a:spLocks noGrp="1"/>
          </p:cNvSpPr>
          <p:nvPr>
            <p:ph idx="1"/>
          </p:nvPr>
        </p:nvSpPr>
        <p:spPr/>
        <p:txBody>
          <a:bodyPr/>
          <a:lstStyle/>
          <a:p>
            <a:r>
              <a:rPr lang="en-IN" dirty="0"/>
              <a:t>Will there be separate E way Bill for CGST/SGST and IGST ?</a:t>
            </a:r>
          </a:p>
          <a:p>
            <a:r>
              <a:rPr lang="en-IN" dirty="0"/>
              <a:t>Validity of E way Bill? </a:t>
            </a:r>
          </a:p>
          <a:p>
            <a:r>
              <a:rPr lang="en-IN" dirty="0"/>
              <a:t>Can it be renewed?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247790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mj-lt"/>
              </a:rPr>
              <a:t>Receipt Voucher</a:t>
            </a:r>
          </a:p>
        </p:txBody>
      </p:sp>
      <p:sp>
        <p:nvSpPr>
          <p:cNvPr id="3" name="Content Placeholder 2"/>
          <p:cNvSpPr>
            <a:spLocks noGrp="1"/>
          </p:cNvSpPr>
          <p:nvPr>
            <p:ph idx="1"/>
          </p:nvPr>
        </p:nvSpPr>
        <p:spPr>
          <a:xfrm>
            <a:off x="228600" y="1295400"/>
            <a:ext cx="8686800" cy="5562600"/>
          </a:xfrm>
        </p:spPr>
        <p:txBody>
          <a:bodyPr>
            <a:normAutofit/>
          </a:bodyPr>
          <a:lstStyle/>
          <a:p>
            <a:pPr algn="just"/>
            <a:r>
              <a:rPr lang="en-US" sz="2400" dirty="0">
                <a:latin typeface="+mn-lt"/>
              </a:rPr>
              <a:t>A receipt </a:t>
            </a:r>
            <a:r>
              <a:rPr lang="en-US" sz="2400" dirty="0" smtClean="0">
                <a:latin typeface="+mn-lt"/>
              </a:rPr>
              <a:t>voucher?  </a:t>
            </a:r>
          </a:p>
          <a:p>
            <a:pPr algn="just"/>
            <a:r>
              <a:rPr lang="en-US" sz="2400" dirty="0" smtClean="0">
                <a:latin typeface="+mn-lt"/>
              </a:rPr>
              <a:t>Receipt against </a:t>
            </a:r>
            <a:r>
              <a:rPr lang="en-US" sz="2400" b="1" u="sng" dirty="0" smtClean="0"/>
              <a:t>ADVANCE PAYMENT; </a:t>
            </a:r>
            <a:r>
              <a:rPr lang="en-US" sz="2400" dirty="0"/>
              <a:t>[Section 31(3) (d)]</a:t>
            </a:r>
            <a:endParaRPr lang="en-US" sz="2400" b="1" u="sng" dirty="0" smtClean="0"/>
          </a:p>
          <a:p>
            <a:pPr algn="just"/>
            <a:r>
              <a:rPr lang="en-US" sz="2400" dirty="0" smtClean="0">
                <a:latin typeface="+mn-lt"/>
              </a:rPr>
              <a:t>11 fields against 16 for tax invoice; including</a:t>
            </a:r>
          </a:p>
          <a:p>
            <a:pPr lvl="1" algn="just">
              <a:buFont typeface="Wingdings" panose="05000000000000000000" pitchFamily="2" charset="2"/>
              <a:buChar char="Ø"/>
            </a:pPr>
            <a:r>
              <a:rPr lang="en-US" sz="2400" dirty="0" smtClean="0">
                <a:latin typeface="+mn-lt"/>
              </a:rPr>
              <a:t>name</a:t>
            </a:r>
            <a:r>
              <a:rPr lang="en-US" sz="2400" dirty="0">
                <a:latin typeface="+mn-lt"/>
              </a:rPr>
              <a:t>, address and GSTIN of the </a:t>
            </a:r>
            <a:r>
              <a:rPr lang="en-US" sz="2400" dirty="0" smtClean="0">
                <a:latin typeface="+mn-lt"/>
              </a:rPr>
              <a:t>supplier / recipient; </a:t>
            </a:r>
            <a:endParaRPr lang="en-US" sz="2400" dirty="0">
              <a:latin typeface="+mn-lt"/>
            </a:endParaRPr>
          </a:p>
          <a:p>
            <a:pPr lvl="1" algn="just">
              <a:buFont typeface="Wingdings" panose="05000000000000000000" pitchFamily="2" charset="2"/>
              <a:buChar char="Ø"/>
            </a:pPr>
            <a:r>
              <a:rPr lang="en-US" sz="2400" dirty="0" smtClean="0">
                <a:latin typeface="+mn-lt"/>
              </a:rPr>
              <a:t>consecutive </a:t>
            </a:r>
            <a:r>
              <a:rPr lang="en-US" sz="2400" dirty="0">
                <a:latin typeface="+mn-lt"/>
              </a:rPr>
              <a:t>serial </a:t>
            </a:r>
            <a:r>
              <a:rPr lang="en-US" sz="2400" dirty="0" smtClean="0">
                <a:latin typeface="+mn-lt"/>
              </a:rPr>
              <a:t>number; date </a:t>
            </a:r>
            <a:r>
              <a:rPr lang="en-US" sz="2400" dirty="0">
                <a:latin typeface="+mn-lt"/>
              </a:rPr>
              <a:t>of its issue; </a:t>
            </a:r>
            <a:r>
              <a:rPr lang="en-US" sz="2400" dirty="0" smtClean="0">
                <a:latin typeface="+mn-lt"/>
              </a:rPr>
              <a:t>description  </a:t>
            </a:r>
            <a:endParaRPr lang="en-US" sz="2400" dirty="0">
              <a:latin typeface="+mn-lt"/>
            </a:endParaRPr>
          </a:p>
          <a:p>
            <a:pPr lvl="1" algn="just">
              <a:buFont typeface="Wingdings" panose="05000000000000000000" pitchFamily="2" charset="2"/>
              <a:buChar char="Ø"/>
            </a:pPr>
            <a:r>
              <a:rPr lang="en-US" sz="2400" u="sng" dirty="0" smtClean="0">
                <a:latin typeface="+mn-lt"/>
              </a:rPr>
              <a:t>Amount </a:t>
            </a:r>
            <a:r>
              <a:rPr lang="en-US" sz="2400" u="sng" dirty="0">
                <a:latin typeface="+mn-lt"/>
              </a:rPr>
              <a:t>of advance taken</a:t>
            </a:r>
            <a:r>
              <a:rPr lang="en-US" sz="2400" dirty="0">
                <a:latin typeface="+mn-lt"/>
              </a:rPr>
              <a:t>; </a:t>
            </a:r>
            <a:endParaRPr lang="en-US" sz="2400" dirty="0" smtClean="0">
              <a:latin typeface="+mn-lt"/>
            </a:endParaRPr>
          </a:p>
          <a:p>
            <a:pPr lvl="1" algn="just">
              <a:buFont typeface="Wingdings" panose="05000000000000000000" pitchFamily="2" charset="2"/>
              <a:buChar char="Ø"/>
            </a:pPr>
            <a:r>
              <a:rPr lang="en-US" sz="2400" dirty="0" smtClean="0">
                <a:latin typeface="+mn-lt"/>
              </a:rPr>
              <a:t>rate </a:t>
            </a:r>
            <a:r>
              <a:rPr lang="en-US" sz="2400" dirty="0">
                <a:latin typeface="+mn-lt"/>
              </a:rPr>
              <a:t>of </a:t>
            </a:r>
            <a:r>
              <a:rPr lang="en-US" sz="2400" dirty="0" smtClean="0">
                <a:latin typeface="+mn-lt"/>
              </a:rPr>
              <a:t>tax; </a:t>
            </a:r>
          </a:p>
          <a:p>
            <a:pPr lvl="1" algn="just">
              <a:buFont typeface="Wingdings" panose="05000000000000000000" pitchFamily="2" charset="2"/>
              <a:buChar char="Ø"/>
            </a:pPr>
            <a:r>
              <a:rPr lang="en-US" sz="2400" dirty="0" smtClean="0">
                <a:latin typeface="+mn-lt"/>
              </a:rPr>
              <a:t>amount of tax charged; </a:t>
            </a:r>
          </a:p>
          <a:p>
            <a:pPr lvl="1" algn="just">
              <a:buFont typeface="Wingdings" panose="05000000000000000000" pitchFamily="2" charset="2"/>
              <a:buChar char="Ø"/>
            </a:pPr>
            <a:r>
              <a:rPr lang="en-US" sz="2400" u="sng" dirty="0" smtClean="0">
                <a:latin typeface="+mn-lt"/>
              </a:rPr>
              <a:t>place </a:t>
            </a:r>
            <a:r>
              <a:rPr lang="en-US" sz="2400" u="sng" dirty="0">
                <a:latin typeface="+mn-lt"/>
              </a:rPr>
              <a:t>of supply</a:t>
            </a:r>
            <a:r>
              <a:rPr lang="en-US" sz="2400" dirty="0">
                <a:latin typeface="+mn-lt"/>
              </a:rPr>
              <a:t> along with the name of State and its code, </a:t>
            </a:r>
            <a:r>
              <a:rPr lang="en-US" sz="2400" u="sng" dirty="0">
                <a:latin typeface="+mn-lt"/>
              </a:rPr>
              <a:t>in case of a supply in the course of inter-State trade or commerce</a:t>
            </a:r>
            <a:r>
              <a:rPr lang="en-US" sz="2400" dirty="0">
                <a:latin typeface="+mn-lt"/>
              </a:rPr>
              <a:t>; </a:t>
            </a:r>
            <a:endParaRPr lang="en-US" sz="2400" dirty="0" smtClean="0">
              <a:latin typeface="+mn-lt"/>
            </a:endParaRPr>
          </a:p>
          <a:p>
            <a:pPr lvl="1" algn="just">
              <a:buFont typeface="Wingdings" panose="05000000000000000000" pitchFamily="2" charset="2"/>
              <a:buChar char="Ø"/>
            </a:pPr>
            <a:r>
              <a:rPr lang="en-US" sz="2400" dirty="0" smtClean="0">
                <a:latin typeface="+mn-lt"/>
              </a:rPr>
              <a:t>whether </a:t>
            </a:r>
            <a:r>
              <a:rPr lang="en-US" sz="2400" dirty="0">
                <a:latin typeface="+mn-lt"/>
              </a:rPr>
              <a:t>the tax is payable on reverse charge basis; and </a:t>
            </a:r>
          </a:p>
          <a:p>
            <a:pPr marL="0" indent="0" algn="just">
              <a:buNone/>
            </a:pPr>
            <a:endParaRPr lang="en-US" sz="2400" dirty="0">
              <a:latin typeface="+mn-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Transportation of Goods without Invoice </a:t>
            </a:r>
          </a:p>
        </p:txBody>
      </p:sp>
      <p:sp>
        <p:nvSpPr>
          <p:cNvPr id="3" name="Content Placeholder 2"/>
          <p:cNvSpPr>
            <a:spLocks noGrp="1"/>
          </p:cNvSpPr>
          <p:nvPr>
            <p:ph idx="1"/>
          </p:nvPr>
        </p:nvSpPr>
        <p:spPr>
          <a:xfrm>
            <a:off x="438443" y="1600200"/>
            <a:ext cx="8534400" cy="5121275"/>
          </a:xfrm>
        </p:spPr>
        <p:txBody>
          <a:bodyPr>
            <a:normAutofit fontScale="40000" lnSpcReduction="20000"/>
          </a:bodyPr>
          <a:lstStyle/>
          <a:p>
            <a:pPr marL="0" indent="0">
              <a:buNone/>
            </a:pPr>
            <a:r>
              <a:rPr lang="en-IN" sz="4000" b="1" dirty="0"/>
              <a:t>Transportation of goods without issue of invoice </a:t>
            </a:r>
            <a:endParaRPr lang="en-IN" sz="4000" dirty="0"/>
          </a:p>
          <a:p>
            <a:pPr marL="0" indent="0">
              <a:buNone/>
            </a:pPr>
            <a:endParaRPr lang="en-IN" dirty="0"/>
          </a:p>
          <a:p>
            <a:pPr marL="0" indent="0">
              <a:buNone/>
            </a:pPr>
            <a:r>
              <a:rPr lang="en-IN" sz="4000" dirty="0"/>
              <a:t>(1) For the purposes of </a:t>
            </a:r>
          </a:p>
          <a:p>
            <a:pPr marL="0" indent="0">
              <a:buNone/>
            </a:pPr>
            <a:r>
              <a:rPr lang="en-IN" sz="4000" dirty="0"/>
              <a:t>(a) supply of liquid gas where the quantity at the time of removal from the place of business of the supplier is not known, </a:t>
            </a:r>
          </a:p>
          <a:p>
            <a:pPr marL="0" indent="0">
              <a:buNone/>
            </a:pPr>
            <a:r>
              <a:rPr lang="en-IN" sz="4000" dirty="0"/>
              <a:t>(b) transportation of goods for job work, </a:t>
            </a:r>
          </a:p>
          <a:p>
            <a:pPr marL="0" indent="0">
              <a:buNone/>
            </a:pPr>
            <a:r>
              <a:rPr lang="en-IN" sz="4000" dirty="0"/>
              <a:t>(c) transportation of goods for reasons other than by way of supply, or </a:t>
            </a:r>
          </a:p>
          <a:p>
            <a:pPr marL="0" indent="0">
              <a:buNone/>
            </a:pPr>
            <a:r>
              <a:rPr lang="en-IN" sz="4000" dirty="0"/>
              <a:t>(d) such other supplies as may be notified by the Board, </a:t>
            </a:r>
          </a:p>
          <a:p>
            <a:pPr marL="0" indent="0">
              <a:buNone/>
            </a:pPr>
            <a:endParaRPr lang="en-IN" sz="4000" dirty="0"/>
          </a:p>
          <a:p>
            <a:pPr marL="0" indent="0">
              <a:buNone/>
            </a:pPr>
            <a:r>
              <a:rPr lang="en-IN" sz="4000" dirty="0"/>
              <a:t>the consigner may issue a delivery challan, serially numbered, in lieu of invoice at the time of removal of goods for transportation, containing following details: </a:t>
            </a:r>
          </a:p>
          <a:p>
            <a:pPr marL="0" indent="0">
              <a:buNone/>
            </a:pPr>
            <a:r>
              <a:rPr lang="en-IN" sz="4000" dirty="0"/>
              <a:t>(</a:t>
            </a:r>
            <a:r>
              <a:rPr lang="en-IN" sz="4000" dirty="0" err="1"/>
              <a:t>i</a:t>
            </a:r>
            <a:r>
              <a:rPr lang="en-IN" sz="4000" dirty="0"/>
              <a:t>) date and number of the delivery challan, </a:t>
            </a:r>
          </a:p>
          <a:p>
            <a:pPr marL="0" indent="0">
              <a:buNone/>
            </a:pPr>
            <a:r>
              <a:rPr lang="en-IN" sz="4000" dirty="0"/>
              <a:t>(ii) name, address and GSTIN of the consigner, if registered, </a:t>
            </a:r>
          </a:p>
          <a:p>
            <a:pPr marL="0" indent="0">
              <a:buNone/>
            </a:pPr>
            <a:r>
              <a:rPr lang="en-IN" sz="4000" dirty="0"/>
              <a:t>(iii) name, address and GSTIN or UIN of the consignee, if registered, </a:t>
            </a:r>
          </a:p>
          <a:p>
            <a:pPr marL="0" indent="0">
              <a:buNone/>
            </a:pPr>
            <a:r>
              <a:rPr lang="en-IN" sz="4000" dirty="0"/>
              <a:t>(iv) HSN code and description of goods, </a:t>
            </a:r>
          </a:p>
          <a:p>
            <a:pPr marL="0" indent="0">
              <a:buNone/>
            </a:pPr>
            <a:r>
              <a:rPr lang="en-IN" sz="4000" dirty="0"/>
              <a:t>(v) quantity (provisional, where the exact quantity being supplied is not known), </a:t>
            </a:r>
          </a:p>
          <a:p>
            <a:pPr marL="0" indent="0">
              <a:buNone/>
            </a:pPr>
            <a:r>
              <a:rPr lang="en-IN" sz="4000" dirty="0"/>
              <a:t>(vi) taxable value, </a:t>
            </a:r>
          </a:p>
          <a:p>
            <a:pPr marL="0" indent="0">
              <a:buNone/>
            </a:pPr>
            <a:r>
              <a:rPr lang="en-IN" sz="4000" dirty="0"/>
              <a:t>(vii) tax rate and tax amount – central tax, State tax, integrated tax, Union territory tax or cess, where the transportation is for supply to the consignee, </a:t>
            </a:r>
          </a:p>
          <a:p>
            <a:pPr marL="0" indent="0">
              <a:buNone/>
            </a:pPr>
            <a:r>
              <a:rPr lang="en-IN" sz="4000" dirty="0"/>
              <a:t>(viii) place of supply, in case of inter-State movement, and </a:t>
            </a:r>
          </a:p>
          <a:p>
            <a:pPr marL="0" indent="0">
              <a:buNone/>
            </a:pPr>
            <a:r>
              <a:rPr lang="en-IN" sz="4000" dirty="0"/>
              <a:t>(ix) signature. </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31009485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9598"/>
            <a:ext cx="8229600" cy="868362"/>
          </a:xfrm>
        </p:spPr>
        <p:txBody>
          <a:bodyPr>
            <a:normAutofit/>
          </a:bodyPr>
          <a:lstStyle/>
          <a:p>
            <a:r>
              <a:rPr lang="en-IN" sz="3200" dirty="0"/>
              <a:t>Transportation of Goods on Delivery Challan</a:t>
            </a:r>
          </a:p>
        </p:txBody>
      </p:sp>
      <p:sp>
        <p:nvSpPr>
          <p:cNvPr id="3" name="Content Placeholder 2"/>
          <p:cNvSpPr>
            <a:spLocks noGrp="1"/>
          </p:cNvSpPr>
          <p:nvPr>
            <p:ph idx="1"/>
          </p:nvPr>
        </p:nvSpPr>
        <p:spPr>
          <a:xfrm>
            <a:off x="457200" y="1600200"/>
            <a:ext cx="8229600" cy="5121275"/>
          </a:xfrm>
        </p:spPr>
        <p:txBody>
          <a:bodyPr>
            <a:normAutofit fontScale="47500" lnSpcReduction="20000"/>
          </a:bodyPr>
          <a:lstStyle/>
          <a:p>
            <a:pPr marL="0" indent="0">
              <a:buNone/>
            </a:pPr>
            <a:endParaRPr lang="en-IN" dirty="0"/>
          </a:p>
          <a:p>
            <a:pPr marL="0" indent="0" algn="just">
              <a:buNone/>
            </a:pPr>
            <a:r>
              <a:rPr lang="en-IN" sz="3400" dirty="0"/>
              <a:t>The delivery challan shall be prepared in triplicate, in case of supply of goods, in the following manner:–</a:t>
            </a:r>
          </a:p>
          <a:p>
            <a:pPr marL="0" indent="0" algn="just">
              <a:buNone/>
            </a:pPr>
            <a:r>
              <a:rPr lang="en-IN" sz="3400" dirty="0"/>
              <a:t> </a:t>
            </a:r>
          </a:p>
          <a:p>
            <a:pPr marL="0" indent="0" algn="just">
              <a:buNone/>
            </a:pPr>
            <a:r>
              <a:rPr lang="en-IN" sz="3400" dirty="0"/>
              <a:t>(a) the original copy being marked as ORIGINAL FOR CONSIGNEE; </a:t>
            </a:r>
          </a:p>
          <a:p>
            <a:pPr marL="0" indent="0" algn="just">
              <a:buNone/>
            </a:pPr>
            <a:r>
              <a:rPr lang="en-IN" sz="3400" dirty="0"/>
              <a:t>(b) the duplicate copy being marked as DUPLICATE FOR TRANSPORTER; and </a:t>
            </a:r>
          </a:p>
          <a:p>
            <a:pPr marL="0" indent="0" algn="just">
              <a:buNone/>
            </a:pPr>
            <a:r>
              <a:rPr lang="en-IN" sz="3400" dirty="0"/>
              <a:t>(c) the triplicate copy being marked as TRIPLICATE FOR CONSIGNER. </a:t>
            </a:r>
          </a:p>
          <a:p>
            <a:pPr marL="0" indent="0" algn="just">
              <a:buNone/>
            </a:pPr>
            <a:endParaRPr lang="en-IN" sz="3400" dirty="0"/>
          </a:p>
          <a:p>
            <a:pPr marL="0" indent="0" algn="just">
              <a:buNone/>
            </a:pPr>
            <a:r>
              <a:rPr lang="en-IN" sz="3400" dirty="0">
                <a:solidFill>
                  <a:srgbClr val="FF0000"/>
                </a:solidFill>
              </a:rPr>
              <a:t>Where goods are being transported on a delivery challan in lieu of invoice, the same shall be declared in FORM [WAYBILL]. </a:t>
            </a:r>
          </a:p>
          <a:p>
            <a:pPr marL="0" indent="0" algn="just">
              <a:buNone/>
            </a:pPr>
            <a:r>
              <a:rPr lang="en-IN" sz="3400" dirty="0">
                <a:solidFill>
                  <a:srgbClr val="FF0000"/>
                </a:solidFill>
              </a:rPr>
              <a:t>(4) Where the goods being transported are for the purpose of supply to the recipient but the tax invoice could not be issued at the time of removal of goods for the purpose of supply, the supplier shall issue a tax invoice after delivery of goods. </a:t>
            </a:r>
          </a:p>
          <a:p>
            <a:pPr marL="0" indent="0" algn="just">
              <a:buNone/>
            </a:pPr>
            <a:r>
              <a:rPr lang="en-IN" sz="3400" dirty="0"/>
              <a:t>Where the goods are being transported in a semi knocked down or completely knocked down condition, </a:t>
            </a:r>
          </a:p>
          <a:p>
            <a:pPr marL="0" indent="0" algn="just">
              <a:buNone/>
            </a:pPr>
            <a:endParaRPr lang="en-IN" sz="3400" dirty="0"/>
          </a:p>
          <a:p>
            <a:pPr marL="0" indent="0" algn="just">
              <a:buNone/>
            </a:pPr>
            <a:r>
              <a:rPr lang="en-IN" sz="3400" dirty="0"/>
              <a:t>(a) the supplier shall issue the complete invoice before dispatch of the first consignment; </a:t>
            </a:r>
          </a:p>
          <a:p>
            <a:pPr marL="0" indent="0" algn="just">
              <a:buNone/>
            </a:pPr>
            <a:r>
              <a:rPr lang="en-IN" sz="3400" dirty="0"/>
              <a:t>(b) the supplier shall issue a delivery challan for each of the subsequent consignments, giving reference of the invoice; </a:t>
            </a:r>
          </a:p>
          <a:p>
            <a:pPr marL="0" indent="0" algn="just">
              <a:buNone/>
            </a:pPr>
            <a:r>
              <a:rPr lang="en-IN" sz="3400" dirty="0"/>
              <a:t>(c) each consignment shall be accompanied by copies of the corresponding delivery challan along with a duly certified copy of the invoice; and </a:t>
            </a:r>
          </a:p>
          <a:p>
            <a:pPr marL="0" indent="0" algn="just">
              <a:buNone/>
            </a:pPr>
            <a:r>
              <a:rPr lang="en-IN" sz="3400" dirty="0"/>
              <a:t>(d) the original copy of the invoice shall be sent along with the last consignment. </a:t>
            </a:r>
          </a:p>
          <a:p>
            <a:pPr marL="0" indent="0">
              <a:buNone/>
            </a:pPr>
            <a:endParaRPr lang="en-IN" dirty="0"/>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42</a:t>
            </a:fld>
            <a:endParaRPr lang="en-GB" dirty="0">
              <a:solidFill>
                <a:prstClr val="black">
                  <a:tint val="75000"/>
                </a:prstClr>
              </a:solidFill>
            </a:endParaRPr>
          </a:p>
        </p:txBody>
      </p:sp>
    </p:spTree>
    <p:extLst>
      <p:ext uri="{BB962C8B-B14F-4D97-AF65-F5344CB8AC3E}">
        <p14:creationId xmlns:p14="http://schemas.microsoft.com/office/powerpoint/2010/main" val="4243506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ISD Invoice</a:t>
            </a:r>
            <a:endParaRPr lang="en-IN" dirty="0"/>
          </a:p>
        </p:txBody>
      </p:sp>
      <p:sp>
        <p:nvSpPr>
          <p:cNvPr id="3" name="Content Placeholder 2"/>
          <p:cNvSpPr>
            <a:spLocks noGrp="1"/>
          </p:cNvSpPr>
          <p:nvPr>
            <p:ph idx="1"/>
          </p:nvPr>
        </p:nvSpPr>
        <p:spPr/>
        <p:txBody>
          <a:bodyPr/>
          <a:lstStyle/>
          <a:p>
            <a:r>
              <a:rPr lang="en-IN" dirty="0" smtClean="0"/>
              <a:t>ISD Invoice or credit Note</a:t>
            </a:r>
          </a:p>
          <a:p>
            <a:r>
              <a:rPr lang="en-IN" dirty="0" smtClean="0"/>
              <a:t>Simple and short; only six fields</a:t>
            </a:r>
          </a:p>
          <a:p>
            <a:r>
              <a:rPr lang="en-IN" dirty="0" smtClean="0"/>
              <a:t>No supply; Just distribution of credit</a:t>
            </a:r>
            <a:endParaRPr lang="en-IN" dirty="0"/>
          </a:p>
        </p:txBody>
      </p:sp>
      <p:sp>
        <p:nvSpPr>
          <p:cNvPr id="4" name="Slide Number Placeholder 3"/>
          <p:cNvSpPr>
            <a:spLocks noGrp="1"/>
          </p:cNvSpPr>
          <p:nvPr>
            <p:ph type="sldNum" sz="quarter" idx="12"/>
          </p:nvPr>
        </p:nvSpPr>
        <p:spPr/>
        <p:txBody>
          <a:bodyPr/>
          <a:lstStyle/>
          <a:p>
            <a:fld id="{CC0BBEAA-B4FC-41A2-85B6-9369FD4AE745}" type="slidenum">
              <a:rPr lang="en-GB" smtClean="0">
                <a:solidFill>
                  <a:prstClr val="black">
                    <a:tint val="75000"/>
                  </a:prstClr>
                </a:solidFill>
              </a:rPr>
              <a:pPr/>
              <a:t>43</a:t>
            </a:fld>
            <a:endParaRPr lang="en-GB" dirty="0">
              <a:solidFill>
                <a:prstClr val="black">
                  <a:tint val="75000"/>
                </a:prstClr>
              </a:solidFill>
            </a:endParaRPr>
          </a:p>
        </p:txBody>
      </p:sp>
    </p:spTree>
    <p:extLst>
      <p:ext uri="{BB962C8B-B14F-4D97-AF65-F5344CB8AC3E}">
        <p14:creationId xmlns:p14="http://schemas.microsoft.com/office/powerpoint/2010/main" val="279103147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
        <p:nvSpPr>
          <p:cNvPr id="3" name="Content Placeholder 2"/>
          <p:cNvSpPr>
            <a:spLocks noGrp="1"/>
          </p:cNvSpPr>
          <p:nvPr>
            <p:ph idx="4294967295"/>
          </p:nvPr>
        </p:nvSpPr>
        <p:spPr>
          <a:xfrm>
            <a:off x="0" y="1600200"/>
            <a:ext cx="9144000" cy="4525963"/>
          </a:xfrm>
        </p:spPr>
        <p:txBody>
          <a:bodyPr>
            <a:normAutofit/>
          </a:bodyPr>
          <a:lstStyle/>
          <a:p>
            <a:pPr marL="0" indent="0" algn="ctr">
              <a:buNone/>
            </a:pPr>
            <a:r>
              <a:rPr lang="en-IN" sz="4000" b="1" dirty="0"/>
              <a:t>Electronic Way Bill</a:t>
            </a:r>
          </a:p>
        </p:txBody>
      </p:sp>
    </p:spTree>
    <p:extLst>
      <p:ext uri="{BB962C8B-B14F-4D97-AF65-F5344CB8AC3E}">
        <p14:creationId xmlns:p14="http://schemas.microsoft.com/office/powerpoint/2010/main" val="98404692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6019800" cy="715962"/>
          </a:xfrm>
        </p:spPr>
        <p:txBody>
          <a:bodyPr>
            <a:normAutofit fontScale="90000"/>
          </a:bodyPr>
          <a:lstStyle/>
          <a:p>
            <a:r>
              <a:rPr lang="en-IN" dirty="0"/>
              <a:t>Generation of E-way Bill</a:t>
            </a:r>
            <a:endParaRPr lang="en-IN" sz="3600" dirty="0"/>
          </a:p>
        </p:txBody>
      </p:sp>
      <p:sp>
        <p:nvSpPr>
          <p:cNvPr id="3" name="Content Placeholder 2"/>
          <p:cNvSpPr>
            <a:spLocks noGrp="1"/>
          </p:cNvSpPr>
          <p:nvPr>
            <p:ph idx="1"/>
          </p:nvPr>
        </p:nvSpPr>
        <p:spPr/>
        <p:txBody>
          <a:bodyPr/>
          <a:lstStyle/>
          <a:p>
            <a:pPr algn="just"/>
            <a:r>
              <a:rPr lang="en-IN" u="sng" dirty="0">
                <a:solidFill>
                  <a:srgbClr val="FF0000"/>
                </a:solidFill>
              </a:rPr>
              <a:t>Every registered person </a:t>
            </a:r>
            <a:r>
              <a:rPr lang="en-IN" dirty="0"/>
              <a:t>who </a:t>
            </a:r>
            <a:r>
              <a:rPr lang="en-IN" u="sng" dirty="0"/>
              <a:t>causes movement of goods</a:t>
            </a:r>
            <a:r>
              <a:rPr lang="en-IN" dirty="0"/>
              <a:t> of consignment value exceeding </a:t>
            </a:r>
            <a:r>
              <a:rPr lang="en-IN" dirty="0">
                <a:solidFill>
                  <a:srgbClr val="FF0000"/>
                </a:solidFill>
              </a:rPr>
              <a:t>fifty thousand rupees </a:t>
            </a:r>
          </a:p>
          <a:p>
            <a:pPr lvl="1">
              <a:buFont typeface="Wingdings" panose="05000000000000000000" pitchFamily="2" charset="2"/>
              <a:buChar char="Ø"/>
            </a:pPr>
            <a:r>
              <a:rPr lang="en-IN" dirty="0"/>
              <a:t>In relation to supply; or </a:t>
            </a:r>
          </a:p>
          <a:p>
            <a:pPr lvl="1">
              <a:buFont typeface="Wingdings" panose="05000000000000000000" pitchFamily="2" charset="2"/>
              <a:buChar char="Ø"/>
            </a:pPr>
            <a:r>
              <a:rPr lang="en-IN" dirty="0"/>
              <a:t>For reasons </a:t>
            </a:r>
            <a:r>
              <a:rPr lang="en-IN" dirty="0" err="1"/>
              <a:t>o/t</a:t>
            </a:r>
            <a:r>
              <a:rPr lang="en-IN" dirty="0"/>
              <a:t> supply; </a:t>
            </a:r>
          </a:p>
          <a:p>
            <a:pPr lvl="2">
              <a:buFont typeface="Wingdings" panose="05000000000000000000" pitchFamily="2" charset="2"/>
              <a:buChar char="Ø"/>
            </a:pPr>
            <a:r>
              <a:rPr lang="en-IN" dirty="0"/>
              <a:t>( sales returns; stock transfer; movement for job work </a:t>
            </a:r>
            <a:r>
              <a:rPr lang="en-IN" dirty="0" err="1"/>
              <a:t>etc</a:t>
            </a:r>
            <a:r>
              <a:rPr lang="en-IN" dirty="0"/>
              <a:t>)  or</a:t>
            </a:r>
          </a:p>
          <a:p>
            <a:pPr lvl="1">
              <a:buFont typeface="Wingdings" panose="05000000000000000000" pitchFamily="2" charset="2"/>
              <a:buChar char="Ø"/>
            </a:pPr>
            <a:r>
              <a:rPr lang="en-IN" dirty="0"/>
              <a:t>Due to inward supply from unregistered person,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30435064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E-Way Bill </a:t>
            </a:r>
            <a:r>
              <a:rPr lang="en-IN" sz="3600" dirty="0"/>
              <a:t>(</a:t>
            </a:r>
            <a:r>
              <a:rPr lang="en-IN" sz="3600" dirty="0" err="1"/>
              <a:t>Contd</a:t>
            </a:r>
            <a:r>
              <a:rPr lang="en-IN" sz="3600" dirty="0"/>
              <a:t>)</a:t>
            </a:r>
            <a:endParaRPr lang="en-IN" dirty="0"/>
          </a:p>
        </p:txBody>
      </p:sp>
      <p:sp>
        <p:nvSpPr>
          <p:cNvPr id="3" name="Content Placeholder 2"/>
          <p:cNvSpPr>
            <a:spLocks noGrp="1"/>
          </p:cNvSpPr>
          <p:nvPr>
            <p:ph idx="1"/>
          </p:nvPr>
        </p:nvSpPr>
        <p:spPr/>
        <p:txBody>
          <a:bodyPr/>
          <a:lstStyle/>
          <a:p>
            <a:r>
              <a:rPr lang="en-IN" dirty="0"/>
              <a:t>shall, </a:t>
            </a:r>
            <a:r>
              <a:rPr lang="en-IN" u="sng" dirty="0"/>
              <a:t>before commencement of movement</a:t>
            </a:r>
            <a:r>
              <a:rPr lang="en-IN" dirty="0"/>
              <a:t>, </a:t>
            </a:r>
            <a:r>
              <a:rPr lang="en-IN" u="sng" dirty="0"/>
              <a:t>furnish information </a:t>
            </a:r>
            <a:r>
              <a:rPr lang="en-IN" dirty="0"/>
              <a:t>relating to the said goods in </a:t>
            </a:r>
            <a:r>
              <a:rPr lang="en-IN" b="1" u="sng" dirty="0"/>
              <a:t>Part A</a:t>
            </a:r>
            <a:r>
              <a:rPr lang="en-IN" u="sng" dirty="0"/>
              <a:t> of FORM GST INS-01</a:t>
            </a:r>
            <a:r>
              <a:rPr lang="en-IN" dirty="0"/>
              <a:t>, </a:t>
            </a:r>
            <a:r>
              <a:rPr lang="en-IN" u="sng" dirty="0"/>
              <a:t>electronically</a:t>
            </a:r>
            <a:r>
              <a:rPr lang="en-IN" dirty="0"/>
              <a:t>, on the common portal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3556193408"/>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IN" dirty="0"/>
              <a:t/>
            </a:r>
            <a:br>
              <a:rPr lang="en-IN" dirty="0"/>
            </a:br>
            <a:r>
              <a:rPr lang="en-IN" dirty="0"/>
              <a:t>Who Causes Movement? </a:t>
            </a:r>
            <a:br>
              <a:rPr lang="en-IN" dirty="0"/>
            </a:br>
            <a:endParaRPr lang="en-IN" dirty="0"/>
          </a:p>
        </p:txBody>
      </p:sp>
      <p:sp>
        <p:nvSpPr>
          <p:cNvPr id="3" name="Content Placeholder 2"/>
          <p:cNvSpPr>
            <a:spLocks noGrp="1"/>
          </p:cNvSpPr>
          <p:nvPr>
            <p:ph idx="1"/>
          </p:nvPr>
        </p:nvSpPr>
        <p:spPr/>
        <p:txBody>
          <a:bodyPr/>
          <a:lstStyle/>
          <a:p>
            <a:pPr algn="just"/>
            <a:r>
              <a:rPr lang="en-IN" dirty="0"/>
              <a:t>Explanation. - For the purposes of this sub-rule, where the goods are supplied by an unregistered supplier to a recipient who is registered, the movement shall be said to be caused by such recipient </a:t>
            </a:r>
          </a:p>
          <a:p>
            <a:pPr lvl="1">
              <a:buFont typeface="Wingdings" panose="05000000000000000000" pitchFamily="2" charset="2"/>
              <a:buChar char="Ø"/>
            </a:pPr>
            <a:r>
              <a:rPr lang="en-IN" dirty="0"/>
              <a:t>if the recipient is known at the time of commencement of movement of goods</a:t>
            </a:r>
          </a:p>
          <a:p>
            <a:pPr lvl="1">
              <a:buFont typeface="Wingdings" panose="05000000000000000000" pitchFamily="2" charset="2"/>
              <a:buChar char="Ø"/>
            </a:pPr>
            <a:r>
              <a:rPr lang="en-IN" dirty="0"/>
              <a:t>If recipient not known? Supply by unregistered supplier, so optional for him?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262772663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Generation of E Way Bill</a:t>
            </a:r>
          </a:p>
        </p:txBody>
      </p:sp>
      <p:sp>
        <p:nvSpPr>
          <p:cNvPr id="3" name="Content Placeholder 2"/>
          <p:cNvSpPr>
            <a:spLocks noGrp="1"/>
          </p:cNvSpPr>
          <p:nvPr>
            <p:ph idx="1"/>
          </p:nvPr>
        </p:nvSpPr>
        <p:spPr/>
        <p:txBody>
          <a:bodyPr>
            <a:normAutofit lnSpcReduction="10000"/>
          </a:bodyPr>
          <a:lstStyle/>
          <a:p>
            <a:r>
              <a:rPr lang="en-IN" dirty="0"/>
              <a:t>Form GST INS-01</a:t>
            </a:r>
          </a:p>
          <a:p>
            <a:pPr lvl="1">
              <a:buFont typeface="Wingdings" panose="05000000000000000000" pitchFamily="2" charset="2"/>
              <a:buChar char="Ø"/>
            </a:pPr>
            <a:r>
              <a:rPr lang="en-IN" dirty="0"/>
              <a:t>Two Parts – A( Information) and B( For generation of E way bill; relating to transporter)</a:t>
            </a:r>
          </a:p>
          <a:p>
            <a:r>
              <a:rPr lang="en-IN" dirty="0"/>
              <a:t>Who will generate E Way Bill? </a:t>
            </a:r>
          </a:p>
          <a:p>
            <a:pPr lvl="1">
              <a:buFont typeface="Wingdings" panose="05000000000000000000" pitchFamily="2" charset="2"/>
              <a:buChar char="Ø"/>
            </a:pPr>
            <a:r>
              <a:rPr lang="en-IN" dirty="0"/>
              <a:t>One who transports</a:t>
            </a:r>
          </a:p>
          <a:p>
            <a:pPr lvl="1">
              <a:buFont typeface="Wingdings" panose="05000000000000000000" pitchFamily="2" charset="2"/>
              <a:buChar char="Ø"/>
            </a:pPr>
            <a:r>
              <a:rPr lang="en-IN" dirty="0"/>
              <a:t>Supplier- Part B</a:t>
            </a:r>
          </a:p>
          <a:p>
            <a:pPr lvl="1">
              <a:buFont typeface="Wingdings" panose="05000000000000000000" pitchFamily="2" charset="2"/>
              <a:buChar char="Ø"/>
            </a:pPr>
            <a:r>
              <a:rPr lang="en-IN" dirty="0"/>
              <a:t>Recipient- Part B</a:t>
            </a:r>
          </a:p>
          <a:p>
            <a:pPr lvl="1">
              <a:buFont typeface="Wingdings" panose="05000000000000000000" pitchFamily="2" charset="2"/>
              <a:buChar char="Ø"/>
            </a:pPr>
            <a:r>
              <a:rPr lang="en-IN" dirty="0"/>
              <a:t>If not above, registered person to fill part B and transporter to generate e way bill</a:t>
            </a:r>
          </a:p>
          <a:p>
            <a:pPr marL="0" indent="0">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2557537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if </a:t>
            </a:r>
          </a:p>
        </p:txBody>
      </p:sp>
      <p:sp>
        <p:nvSpPr>
          <p:cNvPr id="3" name="Content Placeholder 2"/>
          <p:cNvSpPr>
            <a:spLocks noGrp="1"/>
          </p:cNvSpPr>
          <p:nvPr>
            <p:ph idx="1"/>
          </p:nvPr>
        </p:nvSpPr>
        <p:spPr/>
        <p:txBody>
          <a:bodyPr/>
          <a:lstStyle/>
          <a:p>
            <a:r>
              <a:rPr lang="en-IN" dirty="0"/>
              <a:t>What if the value less than </a:t>
            </a:r>
            <a:r>
              <a:rPr lang="en-IN" dirty="0" err="1"/>
              <a:t>Rs</a:t>
            </a:r>
            <a:r>
              <a:rPr lang="en-IN" dirty="0"/>
              <a:t>. 50000/-</a:t>
            </a:r>
          </a:p>
          <a:p>
            <a:pPr lvl="1">
              <a:buFont typeface="Wingdings" panose="05000000000000000000" pitchFamily="2" charset="2"/>
              <a:buChar char="Ø"/>
            </a:pPr>
            <a:r>
              <a:rPr lang="en-IN" dirty="0"/>
              <a:t>Optional </a:t>
            </a:r>
          </a:p>
          <a:p>
            <a:r>
              <a:rPr lang="en-IN" dirty="0"/>
              <a:t>Movement caused by unregistered person, and </a:t>
            </a:r>
          </a:p>
          <a:p>
            <a:r>
              <a:rPr lang="en-IN" dirty="0"/>
              <a:t>Recipient is also unregistered or unknown</a:t>
            </a:r>
          </a:p>
          <a:p>
            <a:pPr lvl="1">
              <a:buFont typeface="Wingdings" panose="05000000000000000000" pitchFamily="2" charset="2"/>
              <a:buChar char="Ø"/>
            </a:pPr>
            <a:r>
              <a:rPr lang="en-IN" dirty="0"/>
              <a:t>Optional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7691018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latin typeface="Cambria" panose="02040503050406030204" pitchFamily="18" charset="0"/>
              </a:rPr>
              <a:t>Changes in Time of Supply Provision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1803383"/>
              </p:ext>
            </p:extLst>
          </p:nvPr>
        </p:nvGraphicFramePr>
        <p:xfrm>
          <a:off x="457200" y="1600200"/>
          <a:ext cx="8229600" cy="4754880"/>
        </p:xfrm>
        <a:graphic>
          <a:graphicData uri="http://schemas.openxmlformats.org/drawingml/2006/table">
            <a:tbl>
              <a:tblPr firstRow="1" bandRow="1">
                <a:tableStyleId>{5C22544A-7EE6-4342-B048-85BDC9FD1C3A}</a:tableStyleId>
              </a:tblPr>
              <a:tblGrid>
                <a:gridCol w="914400">
                  <a:extLst>
                    <a:ext uri="{9D8B030D-6E8A-4147-A177-3AD203B41FA5}">
                      <a16:colId xmlns="" xmlns:a16="http://schemas.microsoft.com/office/drawing/2014/main" val="1146012967"/>
                    </a:ext>
                  </a:extLst>
                </a:gridCol>
                <a:gridCol w="2590800">
                  <a:extLst>
                    <a:ext uri="{9D8B030D-6E8A-4147-A177-3AD203B41FA5}">
                      <a16:colId xmlns="" xmlns:a16="http://schemas.microsoft.com/office/drawing/2014/main" val="3635121110"/>
                    </a:ext>
                  </a:extLst>
                </a:gridCol>
                <a:gridCol w="4724400">
                  <a:extLst>
                    <a:ext uri="{9D8B030D-6E8A-4147-A177-3AD203B41FA5}">
                      <a16:colId xmlns="" xmlns:a16="http://schemas.microsoft.com/office/drawing/2014/main" val="2663393767"/>
                    </a:ext>
                  </a:extLst>
                </a:gridCol>
              </a:tblGrid>
              <a:tr h="457200">
                <a:tc>
                  <a:txBody>
                    <a:bodyPr/>
                    <a:lstStyle/>
                    <a:p>
                      <a:r>
                        <a:rPr lang="en-IN" dirty="0"/>
                        <a:t>Section</a:t>
                      </a:r>
                    </a:p>
                  </a:txBody>
                  <a:tcPr/>
                </a:tc>
                <a:tc>
                  <a:txBody>
                    <a:bodyPr/>
                    <a:lstStyle/>
                    <a:p>
                      <a:r>
                        <a:rPr lang="en-IN" dirty="0"/>
                        <a:t>Concerning</a:t>
                      </a:r>
                    </a:p>
                  </a:txBody>
                  <a:tcPr/>
                </a:tc>
                <a:tc>
                  <a:txBody>
                    <a:bodyPr/>
                    <a:lstStyle/>
                    <a:p>
                      <a:r>
                        <a:rPr lang="en-IN" dirty="0"/>
                        <a:t>Nature of Change</a:t>
                      </a:r>
                    </a:p>
                  </a:txBody>
                  <a:tcPr/>
                </a:tc>
                <a:extLst>
                  <a:ext uri="{0D108BD9-81ED-4DB2-BD59-A6C34878D82A}">
                    <a16:rowId xmlns="" xmlns:a16="http://schemas.microsoft.com/office/drawing/2014/main" val="823013460"/>
                  </a:ext>
                </a:extLst>
              </a:tr>
              <a:tr h="370840">
                <a:tc>
                  <a:txBody>
                    <a:bodyPr/>
                    <a:lstStyle/>
                    <a:p>
                      <a:pPr algn="just"/>
                      <a:r>
                        <a:rPr lang="en-IN" dirty="0">
                          <a:solidFill>
                            <a:schemeClr val="tx2"/>
                          </a:solidFill>
                          <a:latin typeface="Cambria" panose="02040503050406030204" pitchFamily="18" charset="0"/>
                        </a:rPr>
                        <a:t>12</a:t>
                      </a:r>
                    </a:p>
                  </a:txBody>
                  <a:tcPr/>
                </a:tc>
                <a:tc>
                  <a:txBody>
                    <a:bodyPr/>
                    <a:lstStyle/>
                    <a:p>
                      <a:pPr algn="just"/>
                      <a:r>
                        <a:rPr lang="en-IN" dirty="0">
                          <a:solidFill>
                            <a:schemeClr val="tx1"/>
                          </a:solidFill>
                          <a:latin typeface="Britannic Bold" panose="020B0903060703020204" pitchFamily="34" charset="0"/>
                        </a:rPr>
                        <a:t>Time</a:t>
                      </a:r>
                      <a:r>
                        <a:rPr lang="en-IN" baseline="0" dirty="0">
                          <a:solidFill>
                            <a:schemeClr val="tx1"/>
                          </a:solidFill>
                          <a:latin typeface="Britannic Bold" panose="020B0903060703020204" pitchFamily="34" charset="0"/>
                        </a:rPr>
                        <a:t> of Supply of goods</a:t>
                      </a:r>
                      <a:endParaRPr lang="en-IN" dirty="0">
                        <a:solidFill>
                          <a:schemeClr val="tx1"/>
                        </a:solidFill>
                        <a:latin typeface="Britannic Bold" panose="020B0903060703020204" pitchFamily="34" charset="0"/>
                      </a:endParaRPr>
                    </a:p>
                  </a:txBody>
                  <a:tcPr/>
                </a:tc>
                <a:tc>
                  <a:txBody>
                    <a:bodyPr/>
                    <a:lstStyle/>
                    <a:p>
                      <a:pPr algn="just"/>
                      <a:r>
                        <a:rPr lang="en-IN" sz="1800" b="0" i="0" u="none" strike="noStrike" kern="1200" baseline="0" dirty="0">
                          <a:solidFill>
                            <a:schemeClr val="dk1"/>
                          </a:solidFill>
                          <a:latin typeface="Cambria" panose="02040503050406030204" pitchFamily="18" charset="0"/>
                          <a:ea typeface="+mn-ea"/>
                          <a:cs typeface="+mn-cs"/>
                        </a:rPr>
                        <a:t>Other document is also included in cases of reverse charge to determine the time of supply.</a:t>
                      </a:r>
                    </a:p>
                    <a:p>
                      <a:pPr algn="just"/>
                      <a:r>
                        <a:rPr lang="en-IN" sz="1800" b="0" i="0" u="none" strike="noStrike" kern="1200" baseline="0" dirty="0">
                          <a:solidFill>
                            <a:schemeClr val="dk1"/>
                          </a:solidFill>
                          <a:latin typeface="Cambria" panose="02040503050406030204" pitchFamily="18" charset="0"/>
                          <a:ea typeface="+mn-ea"/>
                          <a:cs typeface="+mn-cs"/>
                        </a:rPr>
                        <a:t>Time of supply for addition in the value of supply by way of interest, late fee or penalty for delayed payment of any consideration shall be the date on which the supplier receives such addition in value. It means, tax will be applicable only when payment is received and not on raising the debit note.</a:t>
                      </a:r>
                      <a:endParaRPr lang="en-IN" dirty="0">
                        <a:solidFill>
                          <a:schemeClr val="tx1"/>
                        </a:solidFill>
                        <a:latin typeface="Cambria" panose="02040503050406030204" pitchFamily="18" charset="0"/>
                      </a:endParaRPr>
                    </a:p>
                  </a:txBody>
                  <a:tcPr/>
                </a:tc>
                <a:extLst>
                  <a:ext uri="{0D108BD9-81ED-4DB2-BD59-A6C34878D82A}">
                    <a16:rowId xmlns="" xmlns:a16="http://schemas.microsoft.com/office/drawing/2014/main" val="472797130"/>
                  </a:ext>
                </a:extLst>
              </a:tr>
              <a:tr h="370840">
                <a:tc>
                  <a:txBody>
                    <a:bodyPr/>
                    <a:lstStyle/>
                    <a:p>
                      <a:pPr algn="just"/>
                      <a:r>
                        <a:rPr lang="en-IN" dirty="0">
                          <a:solidFill>
                            <a:schemeClr val="tx2"/>
                          </a:solidFill>
                          <a:latin typeface="Cambria" panose="02040503050406030204" pitchFamily="18" charset="0"/>
                        </a:rPr>
                        <a:t>13</a:t>
                      </a:r>
                    </a:p>
                  </a:txBody>
                  <a:tcPr/>
                </a:tc>
                <a:tc>
                  <a:txBody>
                    <a:bodyPr/>
                    <a:lstStyle/>
                    <a:p>
                      <a:pPr algn="just"/>
                      <a:r>
                        <a:rPr lang="en-IN" dirty="0">
                          <a:solidFill>
                            <a:schemeClr val="tx1"/>
                          </a:solidFill>
                          <a:latin typeface="Britannic Bold" panose="020B0903060703020204" pitchFamily="34" charset="0"/>
                        </a:rPr>
                        <a:t>Time of Supply of Services</a:t>
                      </a:r>
                    </a:p>
                  </a:txBody>
                  <a:tcPr/>
                </a:tc>
                <a:tc>
                  <a:txBody>
                    <a:bodyPr/>
                    <a:lstStyle/>
                    <a:p>
                      <a:pPr algn="just"/>
                      <a:r>
                        <a:rPr lang="en-IN" dirty="0">
                          <a:solidFill>
                            <a:schemeClr val="tx1"/>
                          </a:solidFill>
                          <a:latin typeface="Cambria" panose="02040503050406030204" pitchFamily="18" charset="0"/>
                        </a:rPr>
                        <a:t>if the invoice is not issued within the period prescribed, then, date of provision of service will be considered as against the earlier provision of last date on which </a:t>
                      </a:r>
                      <a:r>
                        <a:rPr lang="en-IN" dirty="0" err="1">
                          <a:solidFill>
                            <a:schemeClr val="tx1"/>
                          </a:solidFill>
                          <a:latin typeface="Cambria" panose="02040503050406030204" pitchFamily="18" charset="0"/>
                        </a:rPr>
                        <a:t>nvoice</a:t>
                      </a:r>
                      <a:r>
                        <a:rPr lang="en-IN" dirty="0">
                          <a:solidFill>
                            <a:schemeClr val="tx1"/>
                          </a:solidFill>
                          <a:latin typeface="Cambria" panose="02040503050406030204" pitchFamily="18" charset="0"/>
                        </a:rPr>
                        <a:t> is required to be issued.</a:t>
                      </a:r>
                    </a:p>
                  </a:txBody>
                  <a:tcPr/>
                </a:tc>
                <a:extLst>
                  <a:ext uri="{0D108BD9-81ED-4DB2-BD59-A6C34878D82A}">
                    <a16:rowId xmlns="" xmlns:a16="http://schemas.microsoft.com/office/drawing/2014/main" val="912334822"/>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27003755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if</a:t>
            </a:r>
          </a:p>
        </p:txBody>
      </p:sp>
      <p:sp>
        <p:nvSpPr>
          <p:cNvPr id="3" name="Content Placeholder 2"/>
          <p:cNvSpPr>
            <a:spLocks noGrp="1"/>
          </p:cNvSpPr>
          <p:nvPr>
            <p:ph idx="1"/>
          </p:nvPr>
        </p:nvSpPr>
        <p:spPr/>
        <p:txBody>
          <a:bodyPr/>
          <a:lstStyle/>
          <a:p>
            <a:r>
              <a:rPr lang="en-IN" dirty="0"/>
              <a:t>Change of conveyance? In the course of transit?</a:t>
            </a:r>
          </a:p>
          <a:p>
            <a:pPr lvl="1">
              <a:buFont typeface="Wingdings" panose="05000000000000000000" pitchFamily="2" charset="2"/>
              <a:buChar char="Ø"/>
            </a:pPr>
            <a:r>
              <a:rPr lang="en-IN" dirty="0"/>
              <a:t>Generate a new e-way bill on the common portal</a:t>
            </a:r>
          </a:p>
          <a:p>
            <a:r>
              <a:rPr lang="en-IN" dirty="0"/>
              <a:t>Multiple Consignments in one conveyance? Individual consignments less than 50000/-, but total more than 50000/-</a:t>
            </a:r>
          </a:p>
          <a:p>
            <a:pPr lvl="1">
              <a:buFont typeface="Wingdings" panose="05000000000000000000" pitchFamily="2" charset="2"/>
              <a:buChar char="Ø"/>
            </a:pPr>
            <a:r>
              <a:rPr lang="en-IN" dirty="0"/>
              <a:t>Generate consolidated e-way bill prior to movement; Transporter to issue E way Bill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24369104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 Part A of FORM GST INS-01 </a:t>
            </a:r>
          </a:p>
          <a:p>
            <a:pPr lvl="1">
              <a:buFont typeface="Wingdings" panose="05000000000000000000" pitchFamily="2" charset="2"/>
              <a:buChar char="Ø"/>
            </a:pPr>
            <a:r>
              <a:rPr lang="en-IN" dirty="0"/>
              <a:t>Precursor to GSTR 1</a:t>
            </a:r>
          </a:p>
          <a:p>
            <a:pPr lvl="1">
              <a:buFont typeface="Wingdings" panose="05000000000000000000" pitchFamily="2" charset="2"/>
              <a:buChar char="Ø"/>
            </a:pPr>
            <a:r>
              <a:rPr lang="en-IN" dirty="0"/>
              <a:t>Made available to supplier for furnishing in GSTR1</a:t>
            </a:r>
          </a:p>
          <a:p>
            <a:r>
              <a:rPr lang="en-IN" dirty="0"/>
              <a:t>If unregistered supplier</a:t>
            </a:r>
          </a:p>
          <a:p>
            <a:pPr lvl="1">
              <a:buFont typeface="Wingdings" panose="05000000000000000000" pitchFamily="2" charset="2"/>
              <a:buChar char="Ø"/>
            </a:pPr>
            <a:r>
              <a:rPr lang="en-IN" dirty="0"/>
              <a:t>Electronically by mobile number/ E Mail, if available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824581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if</a:t>
            </a:r>
          </a:p>
        </p:txBody>
      </p:sp>
      <p:sp>
        <p:nvSpPr>
          <p:cNvPr id="3" name="Content Placeholder 2"/>
          <p:cNvSpPr>
            <a:spLocks noGrp="1"/>
          </p:cNvSpPr>
          <p:nvPr>
            <p:ph idx="1"/>
          </p:nvPr>
        </p:nvSpPr>
        <p:spPr/>
        <p:txBody>
          <a:bodyPr/>
          <a:lstStyle/>
          <a:p>
            <a:r>
              <a:rPr lang="en-IN" dirty="0"/>
              <a:t>E way Bill and EBN generated, but goods not transported?</a:t>
            </a:r>
          </a:p>
          <a:p>
            <a:pPr lvl="1">
              <a:buFont typeface="Wingdings" panose="05000000000000000000" pitchFamily="2" charset="2"/>
              <a:buChar char="Ø"/>
            </a:pPr>
            <a:r>
              <a:rPr lang="en-IN" dirty="0"/>
              <a:t>Cancel E Way Bill within 24 hours of its generation</a:t>
            </a:r>
          </a:p>
          <a:p>
            <a:r>
              <a:rPr lang="en-IN" dirty="0"/>
              <a:t>If E Way bill verified in transit, it cannot be cancelled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2097620027"/>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Validity of E way Bill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2556365"/>
              </p:ext>
            </p:extLst>
          </p:nvPr>
        </p:nvGraphicFramePr>
        <p:xfrm>
          <a:off x="457200" y="1600200"/>
          <a:ext cx="8458200" cy="4419600"/>
        </p:xfrm>
        <a:graphic>
          <a:graphicData uri="http://schemas.openxmlformats.org/drawingml/2006/table">
            <a:tbl>
              <a:tblPr firstRow="1" bandRow="1">
                <a:tableStyleId>{5C22544A-7EE6-4342-B048-85BDC9FD1C3A}</a:tableStyleId>
              </a:tblPr>
              <a:tblGrid>
                <a:gridCol w="2819400">
                  <a:extLst>
                    <a:ext uri="{9D8B030D-6E8A-4147-A177-3AD203B41FA5}">
                      <a16:colId xmlns="" xmlns:a16="http://schemas.microsoft.com/office/drawing/2014/main" val="3508817668"/>
                    </a:ext>
                  </a:extLst>
                </a:gridCol>
                <a:gridCol w="2819400">
                  <a:extLst>
                    <a:ext uri="{9D8B030D-6E8A-4147-A177-3AD203B41FA5}">
                      <a16:colId xmlns="" xmlns:a16="http://schemas.microsoft.com/office/drawing/2014/main" val="563998397"/>
                    </a:ext>
                  </a:extLst>
                </a:gridCol>
                <a:gridCol w="2819400">
                  <a:extLst>
                    <a:ext uri="{9D8B030D-6E8A-4147-A177-3AD203B41FA5}">
                      <a16:colId xmlns="" xmlns:a16="http://schemas.microsoft.com/office/drawing/2014/main" val="3882996378"/>
                    </a:ext>
                  </a:extLst>
                </a:gridCol>
              </a:tblGrid>
              <a:tr h="521758">
                <a:tc>
                  <a:txBody>
                    <a:bodyPr/>
                    <a:lstStyle/>
                    <a:p>
                      <a:r>
                        <a:rPr lang="en-IN" sz="2800" b="1" dirty="0"/>
                        <a:t>S/No</a:t>
                      </a:r>
                    </a:p>
                  </a:txBody>
                  <a:tcPr/>
                </a:tc>
                <a:tc>
                  <a:txBody>
                    <a:bodyPr/>
                    <a:lstStyle/>
                    <a:p>
                      <a:r>
                        <a:rPr lang="en-IN" sz="2800" b="1" dirty="0"/>
                        <a:t>Distance </a:t>
                      </a:r>
                    </a:p>
                  </a:txBody>
                  <a:tcPr/>
                </a:tc>
                <a:tc>
                  <a:txBody>
                    <a:bodyPr/>
                    <a:lstStyle/>
                    <a:p>
                      <a:r>
                        <a:rPr lang="en-IN" sz="2800" b="1" dirty="0"/>
                        <a:t>Validity</a:t>
                      </a:r>
                      <a:r>
                        <a:rPr lang="en-IN" sz="2800" b="1" baseline="0" dirty="0"/>
                        <a:t> Period</a:t>
                      </a:r>
                      <a:endParaRPr lang="en-IN" sz="2800" b="1" dirty="0"/>
                    </a:p>
                  </a:txBody>
                  <a:tcPr/>
                </a:tc>
                <a:extLst>
                  <a:ext uri="{0D108BD9-81ED-4DB2-BD59-A6C34878D82A}">
                    <a16:rowId xmlns="" xmlns:a16="http://schemas.microsoft.com/office/drawing/2014/main" val="125282105"/>
                  </a:ext>
                </a:extLst>
              </a:tr>
              <a:tr h="951442">
                <a:tc>
                  <a:txBody>
                    <a:bodyPr/>
                    <a:lstStyle/>
                    <a:p>
                      <a:r>
                        <a:rPr lang="en-IN" sz="2800" b="1" dirty="0"/>
                        <a:t>1</a:t>
                      </a:r>
                    </a:p>
                  </a:txBody>
                  <a:tcPr/>
                </a:tc>
                <a:tc>
                  <a:txBody>
                    <a:bodyPr/>
                    <a:lstStyle/>
                    <a:p>
                      <a:r>
                        <a:rPr lang="en-IN" sz="2800" b="1" dirty="0"/>
                        <a:t>Less than 100 Km </a:t>
                      </a:r>
                    </a:p>
                  </a:txBody>
                  <a:tcPr/>
                </a:tc>
                <a:tc>
                  <a:txBody>
                    <a:bodyPr/>
                    <a:lstStyle/>
                    <a:p>
                      <a:r>
                        <a:rPr lang="en-IN" sz="2800" b="1" dirty="0"/>
                        <a:t>1 day</a:t>
                      </a:r>
                    </a:p>
                  </a:txBody>
                  <a:tcPr/>
                </a:tc>
                <a:extLst>
                  <a:ext uri="{0D108BD9-81ED-4DB2-BD59-A6C34878D82A}">
                    <a16:rowId xmlns="" xmlns:a16="http://schemas.microsoft.com/office/drawing/2014/main" val="3383700785"/>
                  </a:ext>
                </a:extLst>
              </a:tr>
              <a:tr h="521758">
                <a:tc>
                  <a:txBody>
                    <a:bodyPr/>
                    <a:lstStyle/>
                    <a:p>
                      <a:r>
                        <a:rPr lang="en-IN" sz="2800" b="1" dirty="0"/>
                        <a:t>2</a:t>
                      </a:r>
                    </a:p>
                  </a:txBody>
                  <a:tcPr/>
                </a:tc>
                <a:tc>
                  <a:txBody>
                    <a:bodyPr/>
                    <a:lstStyle/>
                    <a:p>
                      <a:r>
                        <a:rPr lang="en-IN" sz="2800" b="1" dirty="0"/>
                        <a:t>100 to 300 Km </a:t>
                      </a:r>
                    </a:p>
                  </a:txBody>
                  <a:tcPr/>
                </a:tc>
                <a:tc>
                  <a:txBody>
                    <a:bodyPr/>
                    <a:lstStyle/>
                    <a:p>
                      <a:r>
                        <a:rPr lang="en-IN" sz="2800" b="1" dirty="0"/>
                        <a:t>3 days</a:t>
                      </a:r>
                    </a:p>
                  </a:txBody>
                  <a:tcPr/>
                </a:tc>
                <a:extLst>
                  <a:ext uri="{0D108BD9-81ED-4DB2-BD59-A6C34878D82A}">
                    <a16:rowId xmlns="" xmlns:a16="http://schemas.microsoft.com/office/drawing/2014/main" val="2727393194"/>
                  </a:ext>
                </a:extLst>
              </a:tr>
              <a:tr h="521758">
                <a:tc>
                  <a:txBody>
                    <a:bodyPr/>
                    <a:lstStyle/>
                    <a:p>
                      <a:r>
                        <a:rPr lang="en-IN" sz="2800" b="1" dirty="0"/>
                        <a:t>3</a:t>
                      </a:r>
                    </a:p>
                  </a:txBody>
                  <a:tcPr/>
                </a:tc>
                <a:tc>
                  <a:txBody>
                    <a:bodyPr/>
                    <a:lstStyle/>
                    <a:p>
                      <a:r>
                        <a:rPr lang="en-IN" sz="2800" b="1" dirty="0"/>
                        <a:t>300 to 500 Km</a:t>
                      </a:r>
                    </a:p>
                  </a:txBody>
                  <a:tcPr/>
                </a:tc>
                <a:tc>
                  <a:txBody>
                    <a:bodyPr/>
                    <a:lstStyle/>
                    <a:p>
                      <a:r>
                        <a:rPr lang="en-IN" sz="2800" b="1" dirty="0"/>
                        <a:t>5 days</a:t>
                      </a:r>
                    </a:p>
                  </a:txBody>
                  <a:tcPr/>
                </a:tc>
                <a:extLst>
                  <a:ext uri="{0D108BD9-81ED-4DB2-BD59-A6C34878D82A}">
                    <a16:rowId xmlns="" xmlns:a16="http://schemas.microsoft.com/office/drawing/2014/main" val="1337411909"/>
                  </a:ext>
                </a:extLst>
              </a:tr>
              <a:tr h="951442">
                <a:tc>
                  <a:txBody>
                    <a:bodyPr/>
                    <a:lstStyle/>
                    <a:p>
                      <a:r>
                        <a:rPr lang="en-IN" sz="2800" b="1" dirty="0"/>
                        <a:t>4</a:t>
                      </a:r>
                    </a:p>
                  </a:txBody>
                  <a:tcPr/>
                </a:tc>
                <a:tc>
                  <a:txBody>
                    <a:bodyPr/>
                    <a:lstStyle/>
                    <a:p>
                      <a:r>
                        <a:rPr lang="en-IN" sz="2800" b="1" dirty="0"/>
                        <a:t>500 to 1000 Km</a:t>
                      </a:r>
                    </a:p>
                  </a:txBody>
                  <a:tcPr/>
                </a:tc>
                <a:tc>
                  <a:txBody>
                    <a:bodyPr/>
                    <a:lstStyle/>
                    <a:p>
                      <a:r>
                        <a:rPr lang="en-IN" sz="2800" b="1" dirty="0"/>
                        <a:t>10 days</a:t>
                      </a:r>
                    </a:p>
                  </a:txBody>
                  <a:tcPr/>
                </a:tc>
                <a:extLst>
                  <a:ext uri="{0D108BD9-81ED-4DB2-BD59-A6C34878D82A}">
                    <a16:rowId xmlns="" xmlns:a16="http://schemas.microsoft.com/office/drawing/2014/main" val="3876130420"/>
                  </a:ext>
                </a:extLst>
              </a:tr>
              <a:tr h="951442">
                <a:tc>
                  <a:txBody>
                    <a:bodyPr/>
                    <a:lstStyle/>
                    <a:p>
                      <a:r>
                        <a:rPr lang="en-IN" sz="2800" b="1" dirty="0"/>
                        <a:t>5</a:t>
                      </a:r>
                    </a:p>
                  </a:txBody>
                  <a:tcPr/>
                </a:tc>
                <a:tc>
                  <a:txBody>
                    <a:bodyPr/>
                    <a:lstStyle/>
                    <a:p>
                      <a:r>
                        <a:rPr lang="en-IN" sz="2800" b="1" dirty="0"/>
                        <a:t>More than 1000 Km </a:t>
                      </a:r>
                    </a:p>
                  </a:txBody>
                  <a:tcPr/>
                </a:tc>
                <a:tc>
                  <a:txBody>
                    <a:bodyPr/>
                    <a:lstStyle/>
                    <a:p>
                      <a:r>
                        <a:rPr lang="en-IN" sz="2800" b="1" dirty="0"/>
                        <a:t>15 days</a:t>
                      </a:r>
                    </a:p>
                  </a:txBody>
                  <a:tcPr/>
                </a:tc>
                <a:extLst>
                  <a:ext uri="{0D108BD9-81ED-4DB2-BD59-A6C34878D82A}">
                    <a16:rowId xmlns="" xmlns:a16="http://schemas.microsoft.com/office/drawing/2014/main" val="4235554981"/>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219029502"/>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000" dirty="0"/>
              <a:t>Validity of e way Bill </a:t>
            </a:r>
            <a:r>
              <a:rPr lang="en-IN" sz="3200" dirty="0"/>
              <a:t>( </a:t>
            </a:r>
            <a:r>
              <a:rPr lang="en-IN" sz="3200" dirty="0" err="1"/>
              <a:t>Contd</a:t>
            </a:r>
            <a:r>
              <a:rPr lang="en-IN" sz="3200" dirty="0"/>
              <a:t>)</a:t>
            </a:r>
          </a:p>
        </p:txBody>
      </p:sp>
      <p:sp>
        <p:nvSpPr>
          <p:cNvPr id="3" name="Content Placeholder 2"/>
          <p:cNvSpPr>
            <a:spLocks noGrp="1"/>
          </p:cNvSpPr>
          <p:nvPr>
            <p:ph idx="1"/>
          </p:nvPr>
        </p:nvSpPr>
        <p:spPr/>
        <p:txBody>
          <a:bodyPr>
            <a:normAutofit lnSpcReduction="10000"/>
          </a:bodyPr>
          <a:lstStyle/>
          <a:p>
            <a:r>
              <a:rPr lang="en-IN" dirty="0"/>
              <a:t>Validity Extension?</a:t>
            </a:r>
          </a:p>
          <a:p>
            <a:pPr lvl="1">
              <a:buFont typeface="Wingdings" panose="05000000000000000000" pitchFamily="2" charset="2"/>
              <a:buChar char="Ø"/>
            </a:pPr>
            <a:r>
              <a:rPr lang="en-IN" dirty="0"/>
              <a:t>By Commissioner</a:t>
            </a:r>
          </a:p>
          <a:p>
            <a:pPr lvl="1">
              <a:buFont typeface="Wingdings" panose="05000000000000000000" pitchFamily="2" charset="2"/>
              <a:buChar char="Ø"/>
            </a:pPr>
            <a:r>
              <a:rPr lang="en-IN" dirty="0"/>
              <a:t>Not individual consignment but for categories of goods by way of notification</a:t>
            </a:r>
          </a:p>
          <a:p>
            <a:r>
              <a:rPr lang="en-IN" dirty="0"/>
              <a:t> The “relevant date” shall mean the date on which the e-way bill has been generated and the period of validity shall be counted from the time at which the e-way bill has been generated.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1107095099"/>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Acceptance by recipient</a:t>
            </a:r>
          </a:p>
        </p:txBody>
      </p:sp>
      <p:sp>
        <p:nvSpPr>
          <p:cNvPr id="3" name="Content Placeholder 2"/>
          <p:cNvSpPr>
            <a:spLocks noGrp="1"/>
          </p:cNvSpPr>
          <p:nvPr>
            <p:ph idx="1"/>
          </p:nvPr>
        </p:nvSpPr>
        <p:spPr/>
        <p:txBody>
          <a:bodyPr/>
          <a:lstStyle/>
          <a:p>
            <a:pPr algn="just"/>
            <a:r>
              <a:rPr lang="en-IN" dirty="0"/>
              <a:t>The details of e-way bill generated shall be made available to the recipient, if registered, on the common portal, who shall communicate his acceptance or rejection of the consignment covered by the e-way bill. </a:t>
            </a:r>
          </a:p>
          <a:p>
            <a:pPr algn="just"/>
            <a:r>
              <a:rPr lang="en-IN" dirty="0"/>
              <a:t>Non-communication of acceptance or otherwise within 72 hours</a:t>
            </a:r>
          </a:p>
          <a:p>
            <a:pPr lvl="1" algn="just">
              <a:buFont typeface="Wingdings" panose="05000000000000000000" pitchFamily="2" charset="2"/>
              <a:buChar char="Ø"/>
            </a:pPr>
            <a:r>
              <a:rPr lang="en-IN" dirty="0"/>
              <a:t>Deemed acceptance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1257193740"/>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a:t>Documents to be carried with conveyance</a:t>
            </a:r>
          </a:p>
        </p:txBody>
      </p:sp>
      <p:sp>
        <p:nvSpPr>
          <p:cNvPr id="3" name="Content Placeholder 2"/>
          <p:cNvSpPr>
            <a:spLocks noGrp="1"/>
          </p:cNvSpPr>
          <p:nvPr>
            <p:ph idx="1"/>
          </p:nvPr>
        </p:nvSpPr>
        <p:spPr/>
        <p:txBody>
          <a:bodyPr>
            <a:normAutofit fontScale="92500" lnSpcReduction="10000"/>
          </a:bodyPr>
          <a:lstStyle/>
          <a:p>
            <a:r>
              <a:rPr lang="en-IN" dirty="0"/>
              <a:t> Invoice or bill of supply or delivery challan, as the case may be</a:t>
            </a:r>
          </a:p>
          <a:p>
            <a:pPr lvl="1">
              <a:buFont typeface="Wingdings" panose="05000000000000000000" pitchFamily="2" charset="2"/>
              <a:buChar char="Ø"/>
            </a:pPr>
            <a:r>
              <a:rPr lang="en-IN" dirty="0"/>
              <a:t>Or Invoice reference number generated on portal</a:t>
            </a:r>
          </a:p>
          <a:p>
            <a:pPr algn="just"/>
            <a:r>
              <a:rPr lang="en-IN" dirty="0"/>
              <a:t>A copy of the e-way bill or the e-way bill number, either physically or mapped to a Radio Frequency Identification Device (RFID) embedded on to the conveyance in such manner as may be notified by the Commissioner</a:t>
            </a:r>
          </a:p>
          <a:p>
            <a:pPr lvl="1" algn="just">
              <a:buFont typeface="Wingdings" panose="05000000000000000000" pitchFamily="2" charset="2"/>
              <a:buChar char="Ø"/>
            </a:pPr>
            <a:r>
              <a:rPr lang="en-IN" dirty="0"/>
              <a:t>RFID mapping may be made compulsory for class of transporters ( </a:t>
            </a:r>
            <a:r>
              <a:rPr lang="en-IN" dirty="0" err="1"/>
              <a:t>Notn</a:t>
            </a:r>
            <a:r>
              <a:rPr lang="en-IN" dirty="0"/>
              <a:t> by Commissioner)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extLst>
      <p:ext uri="{BB962C8B-B14F-4D97-AF65-F5344CB8AC3E}">
        <p14:creationId xmlns:p14="http://schemas.microsoft.com/office/powerpoint/2010/main" val="1448987534"/>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if</a:t>
            </a:r>
          </a:p>
        </p:txBody>
      </p:sp>
      <p:sp>
        <p:nvSpPr>
          <p:cNvPr id="3" name="Content Placeholder 2"/>
          <p:cNvSpPr>
            <a:spLocks noGrp="1"/>
          </p:cNvSpPr>
          <p:nvPr>
            <p:ph idx="1"/>
          </p:nvPr>
        </p:nvSpPr>
        <p:spPr/>
        <p:txBody>
          <a:bodyPr/>
          <a:lstStyle/>
          <a:p>
            <a:r>
              <a:rPr lang="en-IN" dirty="0"/>
              <a:t>Connectivity Issues? Internet breakdowns? </a:t>
            </a:r>
          </a:p>
          <a:p>
            <a:r>
              <a:rPr lang="en-IN" dirty="0"/>
              <a:t>Commissioner by </a:t>
            </a:r>
            <a:r>
              <a:rPr lang="en-IN" dirty="0" err="1"/>
              <a:t>Notn</a:t>
            </a:r>
            <a:r>
              <a:rPr lang="en-IN" dirty="0"/>
              <a:t> may ….</a:t>
            </a:r>
          </a:p>
          <a:p>
            <a:pPr lvl="1">
              <a:buFont typeface="Wingdings" panose="05000000000000000000" pitchFamily="2" charset="2"/>
              <a:buChar char="Ø"/>
            </a:pPr>
            <a:r>
              <a:rPr lang="en-IN" dirty="0"/>
              <a:t>Require person-in-charge of conveyance to carry invoice/ delivery challan </a:t>
            </a:r>
            <a:r>
              <a:rPr lang="en-IN" dirty="0" err="1"/>
              <a:t>etc</a:t>
            </a:r>
            <a:r>
              <a:rPr lang="en-IN" dirty="0"/>
              <a:t> ( instead of </a:t>
            </a:r>
            <a:r>
              <a:rPr lang="en-IN" dirty="0" err="1"/>
              <a:t>eway</a:t>
            </a:r>
            <a:r>
              <a:rPr lang="en-IN" dirty="0"/>
              <a:t> bill)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extLst>
      <p:ext uri="{BB962C8B-B14F-4D97-AF65-F5344CB8AC3E}">
        <p14:creationId xmlns:p14="http://schemas.microsoft.com/office/powerpoint/2010/main" val="1209720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Interception &amp; Verification</a:t>
            </a:r>
          </a:p>
        </p:txBody>
      </p:sp>
      <p:sp>
        <p:nvSpPr>
          <p:cNvPr id="3" name="Content Placeholder 2"/>
          <p:cNvSpPr>
            <a:spLocks noGrp="1"/>
          </p:cNvSpPr>
          <p:nvPr>
            <p:ph idx="1"/>
          </p:nvPr>
        </p:nvSpPr>
        <p:spPr/>
        <p:txBody>
          <a:bodyPr>
            <a:normAutofit lnSpcReduction="10000"/>
          </a:bodyPr>
          <a:lstStyle/>
          <a:p>
            <a:r>
              <a:rPr lang="en-IN" dirty="0"/>
              <a:t>RFID readers to be installed at places meant for verification</a:t>
            </a:r>
          </a:p>
          <a:p>
            <a:r>
              <a:rPr lang="en-IN" dirty="0"/>
              <a:t>Physical verification to be by authorised proper officers</a:t>
            </a:r>
          </a:p>
          <a:p>
            <a:pPr algn="just"/>
            <a:r>
              <a:rPr lang="en-IN" dirty="0"/>
              <a:t>On receipt of specific information of evasion of tax, physical verification of a specific conveyance ….. after obtaining necessary approval of the Commissioner or an officer authorized by him in this behalf</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29044808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Inspection &amp; Verification of goods</a:t>
            </a:r>
            <a:endParaRPr lang="en-IN" dirty="0"/>
          </a:p>
        </p:txBody>
      </p:sp>
      <p:sp>
        <p:nvSpPr>
          <p:cNvPr id="3" name="Content Placeholder 2"/>
          <p:cNvSpPr>
            <a:spLocks noGrp="1"/>
          </p:cNvSpPr>
          <p:nvPr>
            <p:ph idx="1"/>
          </p:nvPr>
        </p:nvSpPr>
        <p:spPr/>
        <p:txBody>
          <a:bodyPr>
            <a:normAutofit lnSpcReduction="10000"/>
          </a:bodyPr>
          <a:lstStyle/>
          <a:p>
            <a:r>
              <a:rPr lang="en-IN" dirty="0"/>
              <a:t>A summary report of every inspection of goods in transit </a:t>
            </a:r>
          </a:p>
          <a:p>
            <a:pPr lvl="1">
              <a:buFont typeface="Wingdings" panose="05000000000000000000" pitchFamily="2" charset="2"/>
              <a:buChar char="Ø"/>
            </a:pPr>
            <a:r>
              <a:rPr lang="en-IN" u="sng" dirty="0"/>
              <a:t>with in 24 hours </a:t>
            </a:r>
            <a:r>
              <a:rPr lang="en-IN" dirty="0"/>
              <a:t>(Part A of FORM GST INS - 03 )</a:t>
            </a:r>
          </a:p>
          <a:p>
            <a:r>
              <a:rPr lang="en-IN" dirty="0"/>
              <a:t>Final report </a:t>
            </a:r>
          </a:p>
          <a:p>
            <a:pPr lvl="1">
              <a:buFont typeface="Wingdings" panose="05000000000000000000" pitchFamily="2" charset="2"/>
              <a:buChar char="Ø"/>
            </a:pPr>
            <a:r>
              <a:rPr lang="en-IN" u="sng" dirty="0"/>
              <a:t>With in three days</a:t>
            </a:r>
            <a:r>
              <a:rPr lang="en-IN" dirty="0"/>
              <a:t> of the inspection(Part B of FORM GST INS - 03 _</a:t>
            </a:r>
          </a:p>
          <a:p>
            <a:r>
              <a:rPr lang="en-IN" dirty="0"/>
              <a:t>Once physical verification done, NO further verification in the state</a:t>
            </a:r>
          </a:p>
          <a:p>
            <a:pPr lvl="1">
              <a:buFont typeface="Wingdings" panose="05000000000000000000" pitchFamily="2" charset="2"/>
              <a:buChar char="Ø"/>
            </a:pPr>
            <a:r>
              <a:rPr lang="en-IN" dirty="0"/>
              <a:t>Unless specific information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extLst>
      <p:ext uri="{BB962C8B-B14F-4D97-AF65-F5344CB8AC3E}">
        <p14:creationId xmlns:p14="http://schemas.microsoft.com/office/powerpoint/2010/main" val="2844243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latin typeface="Cambria" panose="02040503050406030204" pitchFamily="18" charset="0"/>
              </a:rPr>
              <a:t>Changes in Time of Supply Provision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442361"/>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914400">
                  <a:extLst>
                    <a:ext uri="{9D8B030D-6E8A-4147-A177-3AD203B41FA5}">
                      <a16:colId xmlns="" xmlns:a16="http://schemas.microsoft.com/office/drawing/2014/main" val="1146012967"/>
                    </a:ext>
                  </a:extLst>
                </a:gridCol>
                <a:gridCol w="2590800">
                  <a:extLst>
                    <a:ext uri="{9D8B030D-6E8A-4147-A177-3AD203B41FA5}">
                      <a16:colId xmlns="" xmlns:a16="http://schemas.microsoft.com/office/drawing/2014/main" val="3635121110"/>
                    </a:ext>
                  </a:extLst>
                </a:gridCol>
                <a:gridCol w="4724400">
                  <a:extLst>
                    <a:ext uri="{9D8B030D-6E8A-4147-A177-3AD203B41FA5}">
                      <a16:colId xmlns="" xmlns:a16="http://schemas.microsoft.com/office/drawing/2014/main" val="2663393767"/>
                    </a:ext>
                  </a:extLst>
                </a:gridCol>
              </a:tblGrid>
              <a:tr h="457200">
                <a:tc>
                  <a:txBody>
                    <a:bodyPr/>
                    <a:lstStyle/>
                    <a:p>
                      <a:r>
                        <a:rPr lang="en-IN" dirty="0"/>
                        <a:t>Section</a:t>
                      </a:r>
                    </a:p>
                  </a:txBody>
                  <a:tcPr/>
                </a:tc>
                <a:tc>
                  <a:txBody>
                    <a:bodyPr/>
                    <a:lstStyle/>
                    <a:p>
                      <a:r>
                        <a:rPr lang="en-IN" dirty="0"/>
                        <a:t>Concerning</a:t>
                      </a:r>
                    </a:p>
                  </a:txBody>
                  <a:tcPr/>
                </a:tc>
                <a:tc>
                  <a:txBody>
                    <a:bodyPr/>
                    <a:lstStyle/>
                    <a:p>
                      <a:r>
                        <a:rPr lang="en-IN" dirty="0"/>
                        <a:t>Nature of Change</a:t>
                      </a:r>
                    </a:p>
                  </a:txBody>
                  <a:tcPr/>
                </a:tc>
                <a:extLst>
                  <a:ext uri="{0D108BD9-81ED-4DB2-BD59-A6C34878D82A}">
                    <a16:rowId xmlns="" xmlns:a16="http://schemas.microsoft.com/office/drawing/2014/main" val="823013460"/>
                  </a:ext>
                </a:extLst>
              </a:tr>
              <a:tr h="370840">
                <a:tc>
                  <a:txBody>
                    <a:bodyPr/>
                    <a:lstStyle/>
                    <a:p>
                      <a:pPr algn="just"/>
                      <a:r>
                        <a:rPr lang="en-IN" dirty="0">
                          <a:solidFill>
                            <a:schemeClr val="tx2"/>
                          </a:solidFill>
                          <a:latin typeface="Cambria" panose="02040503050406030204" pitchFamily="18" charset="0"/>
                        </a:rPr>
                        <a:t>13</a:t>
                      </a:r>
                    </a:p>
                  </a:txBody>
                  <a:tcPr/>
                </a:tc>
                <a:tc>
                  <a:txBody>
                    <a:bodyPr/>
                    <a:lstStyle/>
                    <a:p>
                      <a:pPr algn="just"/>
                      <a:r>
                        <a:rPr lang="en-IN" dirty="0">
                          <a:solidFill>
                            <a:schemeClr val="tx1"/>
                          </a:solidFill>
                          <a:latin typeface="Britannic Bold" panose="020B0903060703020204" pitchFamily="34" charset="0"/>
                        </a:rPr>
                        <a:t>Time of Supply of Services</a:t>
                      </a:r>
                    </a:p>
                  </a:txBody>
                  <a:tcPr/>
                </a:tc>
                <a:tc>
                  <a:txBody>
                    <a:bodyPr/>
                    <a:lstStyle/>
                    <a:p>
                      <a:pPr algn="just"/>
                      <a:r>
                        <a:rPr lang="en-IN" dirty="0">
                          <a:solidFill>
                            <a:schemeClr val="tx1"/>
                          </a:solidFill>
                          <a:latin typeface="Cambria" panose="02040503050406030204" pitchFamily="18" charset="0"/>
                        </a:rPr>
                        <a:t>Further date on which the recipient shows the</a:t>
                      </a:r>
                    </a:p>
                    <a:p>
                      <a:pPr algn="just"/>
                      <a:r>
                        <a:rPr lang="en-IN" dirty="0">
                          <a:solidFill>
                            <a:schemeClr val="tx1"/>
                          </a:solidFill>
                          <a:latin typeface="Cambria" panose="02040503050406030204" pitchFamily="18" charset="0"/>
                        </a:rPr>
                        <a:t>receipt of services in his books of account shall also be considered in certain other cases like associated enterprises.</a:t>
                      </a:r>
                    </a:p>
                    <a:p>
                      <a:pPr algn="just"/>
                      <a:endParaRPr lang="en-IN" dirty="0">
                        <a:solidFill>
                          <a:schemeClr val="tx1"/>
                        </a:solidFill>
                        <a:latin typeface="Cambria" panose="02040503050406030204" pitchFamily="18" charset="0"/>
                      </a:endParaRPr>
                    </a:p>
                    <a:p>
                      <a:pPr algn="just"/>
                      <a:r>
                        <a:rPr lang="en-IN" dirty="0">
                          <a:solidFill>
                            <a:schemeClr val="tx1"/>
                          </a:solidFill>
                          <a:latin typeface="Cambria" panose="02040503050406030204" pitchFamily="18" charset="0"/>
                        </a:rPr>
                        <a:t>Other document is also included in cases of reverse charge to determine the time of supply</a:t>
                      </a:r>
                    </a:p>
                    <a:p>
                      <a:pPr algn="just"/>
                      <a:endParaRPr lang="en-IN" dirty="0">
                        <a:solidFill>
                          <a:schemeClr val="tx1"/>
                        </a:solidFill>
                        <a:latin typeface="Cambria" panose="02040503050406030204" pitchFamily="18" charset="0"/>
                      </a:endParaRPr>
                    </a:p>
                    <a:p>
                      <a:pPr algn="just"/>
                      <a:r>
                        <a:rPr lang="en-IN" dirty="0">
                          <a:solidFill>
                            <a:schemeClr val="tx1"/>
                          </a:solidFill>
                          <a:latin typeface="Cambria" panose="02040503050406030204" pitchFamily="18" charset="0"/>
                        </a:rPr>
                        <a:t>Time of supply for addition in the value of supply by way of interest, late fee or penalty for delayed payment of any consideration shall be the date on which the supplier receives such addition in value</a:t>
                      </a:r>
                    </a:p>
                  </a:txBody>
                  <a:tcPr/>
                </a:tc>
                <a:extLst>
                  <a:ext uri="{0D108BD9-81ED-4DB2-BD59-A6C34878D82A}">
                    <a16:rowId xmlns="" xmlns:a16="http://schemas.microsoft.com/office/drawing/2014/main" val="912334822"/>
                  </a:ext>
                </a:extLst>
              </a:tr>
              <a:tr h="370840">
                <a:tc>
                  <a:txBody>
                    <a:bodyPr/>
                    <a:lstStyle/>
                    <a:p>
                      <a:pPr algn="just"/>
                      <a:r>
                        <a:rPr lang="en-IN" dirty="0">
                          <a:solidFill>
                            <a:schemeClr val="tx2"/>
                          </a:solidFill>
                          <a:latin typeface="Cambria" panose="02040503050406030204" pitchFamily="18" charset="0"/>
                        </a:rPr>
                        <a:t>14</a:t>
                      </a:r>
                    </a:p>
                  </a:txBody>
                  <a:tcPr/>
                </a:tc>
                <a:tc>
                  <a:txBody>
                    <a:bodyPr/>
                    <a:lstStyle/>
                    <a:p>
                      <a:pPr algn="just"/>
                      <a:r>
                        <a:rPr lang="en-IN" dirty="0">
                          <a:solidFill>
                            <a:schemeClr val="tx1"/>
                          </a:solidFill>
                          <a:latin typeface="Britannic Bold" panose="020B0903060703020204" pitchFamily="34" charset="0"/>
                        </a:rPr>
                        <a:t>Time of Supply when there is change of rate</a:t>
                      </a:r>
                    </a:p>
                  </a:txBody>
                  <a:tcPr/>
                </a:tc>
                <a:tc>
                  <a:txBody>
                    <a:bodyPr/>
                    <a:lstStyle/>
                    <a:p>
                      <a:pPr algn="just"/>
                      <a:r>
                        <a:rPr lang="en-IN" dirty="0">
                          <a:solidFill>
                            <a:schemeClr val="tx1"/>
                          </a:solidFill>
                          <a:latin typeface="Cambria" panose="02040503050406030204" pitchFamily="18" charset="0"/>
                        </a:rPr>
                        <a:t>No changes</a:t>
                      </a:r>
                    </a:p>
                  </a:txBody>
                  <a:tcPr/>
                </a:tc>
                <a:extLst>
                  <a:ext uri="{0D108BD9-81ED-4DB2-BD59-A6C34878D82A}">
                    <a16:rowId xmlns="" xmlns:a16="http://schemas.microsoft.com/office/drawing/2014/main" val="2199455011"/>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84790173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What if delay due to inspection?</a:t>
            </a:r>
            <a:endParaRPr lang="en-IN" dirty="0"/>
          </a:p>
        </p:txBody>
      </p:sp>
      <p:sp>
        <p:nvSpPr>
          <p:cNvPr id="3" name="Content Placeholder 2"/>
          <p:cNvSpPr>
            <a:spLocks noGrp="1"/>
          </p:cNvSpPr>
          <p:nvPr>
            <p:ph idx="1"/>
          </p:nvPr>
        </p:nvSpPr>
        <p:spPr/>
        <p:txBody>
          <a:bodyPr/>
          <a:lstStyle/>
          <a:p>
            <a:r>
              <a:rPr lang="en-IN" dirty="0"/>
              <a:t>Facility for uploading information regarding detention of vehicle </a:t>
            </a:r>
          </a:p>
          <a:p>
            <a:r>
              <a:rPr lang="en-IN" dirty="0"/>
              <a:t>Where a vehicle has been intercepted and detained for a </a:t>
            </a:r>
            <a:r>
              <a:rPr lang="en-IN" u="sng" dirty="0"/>
              <a:t>period exceeding thirty minutes</a:t>
            </a:r>
            <a:r>
              <a:rPr lang="en-IN" dirty="0"/>
              <a:t>, </a:t>
            </a:r>
          </a:p>
          <a:p>
            <a:pPr algn="just"/>
            <a:r>
              <a:rPr lang="en-IN" dirty="0"/>
              <a:t>the transporter may upload the said information in FORM GST INS- 04  on the common portal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extLst>
      <p:ext uri="{BB962C8B-B14F-4D97-AF65-F5344CB8AC3E}">
        <p14:creationId xmlns:p14="http://schemas.microsoft.com/office/powerpoint/2010/main" val="36927657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a:solidFill>
                  <a:schemeClr val="bg1"/>
                </a:solidFill>
              </a:rPr>
              <a:t/>
            </a:r>
            <a:br>
              <a:rPr lang="en-US" b="1" dirty="0">
                <a:solidFill>
                  <a:schemeClr val="bg1"/>
                </a:solidFill>
              </a:rPr>
            </a:br>
            <a:r>
              <a:rPr lang="en-US" b="1" dirty="0" smtClean="0"/>
              <a:t>Thanks</a:t>
            </a:r>
            <a:r>
              <a:rPr lang="en-US" b="1" dirty="0">
                <a:solidFill>
                  <a:schemeClr val="bg1"/>
                </a:solidFill>
              </a:rPr>
              <a:t/>
            </a:r>
            <a:br>
              <a:rPr lang="en-US" b="1" dirty="0">
                <a:solidFill>
                  <a:schemeClr val="bg1"/>
                </a:solidFill>
              </a:rPr>
            </a:br>
            <a:r>
              <a:rPr lang="en-US" sz="6100" b="1" dirty="0">
                <a:solidFill>
                  <a:schemeClr val="bg1"/>
                </a:solidFill>
              </a:rPr>
              <a:t>THANK YOU</a:t>
            </a:r>
            <a:endParaRPr lang="en-IN" sz="6100" dirty="0">
              <a:solidFill>
                <a:schemeClr val="bg1"/>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latin typeface="Cambria" panose="02040503050406030204" pitchFamily="18" charset="0"/>
              </a:rPr>
              <a:t>Changes in Time of Supply Provision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9247027"/>
              </p:ext>
            </p:extLst>
          </p:nvPr>
        </p:nvGraphicFramePr>
        <p:xfrm>
          <a:off x="76201" y="1363742"/>
          <a:ext cx="8839199" cy="5361736"/>
        </p:xfrm>
        <a:graphic>
          <a:graphicData uri="http://schemas.openxmlformats.org/drawingml/2006/table">
            <a:tbl>
              <a:tblPr firstRow="1" bandRow="1">
                <a:tableStyleId>{5C22544A-7EE6-4342-B048-85BDC9FD1C3A}</a:tableStyleId>
              </a:tblPr>
              <a:tblGrid>
                <a:gridCol w="982133">
                  <a:extLst>
                    <a:ext uri="{9D8B030D-6E8A-4147-A177-3AD203B41FA5}">
                      <a16:colId xmlns="" xmlns:a16="http://schemas.microsoft.com/office/drawing/2014/main" val="1146012967"/>
                    </a:ext>
                  </a:extLst>
                </a:gridCol>
                <a:gridCol w="2423740">
                  <a:extLst>
                    <a:ext uri="{9D8B030D-6E8A-4147-A177-3AD203B41FA5}">
                      <a16:colId xmlns="" xmlns:a16="http://schemas.microsoft.com/office/drawing/2014/main" val="3635121110"/>
                    </a:ext>
                  </a:extLst>
                </a:gridCol>
                <a:gridCol w="5433326">
                  <a:extLst>
                    <a:ext uri="{9D8B030D-6E8A-4147-A177-3AD203B41FA5}">
                      <a16:colId xmlns="" xmlns:a16="http://schemas.microsoft.com/office/drawing/2014/main" val="2663393767"/>
                    </a:ext>
                  </a:extLst>
                </a:gridCol>
              </a:tblGrid>
              <a:tr h="520448">
                <a:tc>
                  <a:txBody>
                    <a:bodyPr/>
                    <a:lstStyle/>
                    <a:p>
                      <a:r>
                        <a:rPr lang="en-IN" dirty="0"/>
                        <a:t>Section</a:t>
                      </a:r>
                    </a:p>
                  </a:txBody>
                  <a:tcPr/>
                </a:tc>
                <a:tc>
                  <a:txBody>
                    <a:bodyPr/>
                    <a:lstStyle/>
                    <a:p>
                      <a:r>
                        <a:rPr lang="en-IN" dirty="0"/>
                        <a:t>Concerning</a:t>
                      </a:r>
                    </a:p>
                  </a:txBody>
                  <a:tcPr/>
                </a:tc>
                <a:tc>
                  <a:txBody>
                    <a:bodyPr/>
                    <a:lstStyle/>
                    <a:p>
                      <a:r>
                        <a:rPr lang="en-IN" dirty="0"/>
                        <a:t>Nature of Change</a:t>
                      </a:r>
                    </a:p>
                  </a:txBody>
                  <a:tcPr/>
                </a:tc>
                <a:extLst>
                  <a:ext uri="{0D108BD9-81ED-4DB2-BD59-A6C34878D82A}">
                    <a16:rowId xmlns="" xmlns:a16="http://schemas.microsoft.com/office/drawing/2014/main" val="823013460"/>
                  </a:ext>
                </a:extLst>
              </a:tr>
              <a:tr h="2121268">
                <a:tc>
                  <a:txBody>
                    <a:bodyPr/>
                    <a:lstStyle/>
                    <a:p>
                      <a:pPr algn="just"/>
                      <a:r>
                        <a:rPr lang="en-IN" dirty="0">
                          <a:solidFill>
                            <a:schemeClr val="tx2"/>
                          </a:solidFill>
                          <a:latin typeface="Cambria" panose="02040503050406030204" pitchFamily="18" charset="0"/>
                        </a:rPr>
                        <a:t>31</a:t>
                      </a:r>
                    </a:p>
                  </a:txBody>
                  <a:tcPr/>
                </a:tc>
                <a:tc>
                  <a:txBody>
                    <a:bodyPr/>
                    <a:lstStyle/>
                    <a:p>
                      <a:pPr algn="just"/>
                      <a:r>
                        <a:rPr lang="en-IN" dirty="0">
                          <a:solidFill>
                            <a:schemeClr val="tx1"/>
                          </a:solidFill>
                          <a:latin typeface="Britannic Bold" panose="020B0903060703020204" pitchFamily="34" charset="0"/>
                        </a:rPr>
                        <a:t>Issue of Invoice</a:t>
                      </a:r>
                    </a:p>
                  </a:txBody>
                  <a:tcPr/>
                </a:tc>
                <a:tc>
                  <a:txBody>
                    <a:bodyPr/>
                    <a:lstStyle/>
                    <a:p>
                      <a:pPr algn="just"/>
                      <a:r>
                        <a:rPr lang="en-IN" baseline="0" dirty="0">
                          <a:solidFill>
                            <a:schemeClr val="tx1"/>
                          </a:solidFill>
                          <a:latin typeface="Cambria" panose="02040503050406030204" pitchFamily="18" charset="0"/>
                        </a:rPr>
                        <a:t>Section number changed from 28 to 31. Registered taxable person need not issue Invoice where value of invoice is </a:t>
                      </a:r>
                      <a:r>
                        <a:rPr lang="en-IN" b="1" baseline="0" dirty="0">
                          <a:solidFill>
                            <a:schemeClr val="tx1"/>
                          </a:solidFill>
                          <a:latin typeface="Cambria" panose="02040503050406030204" pitchFamily="18" charset="0"/>
                        </a:rPr>
                        <a:t>&lt; 200. (Not there previously) </a:t>
                      </a:r>
                      <a:r>
                        <a:rPr lang="en-IN" baseline="0" dirty="0">
                          <a:solidFill>
                            <a:schemeClr val="tx1"/>
                          </a:solidFill>
                          <a:latin typeface="Cambria" panose="02040503050406030204" pitchFamily="18" charset="0"/>
                        </a:rPr>
                        <a:t>No Bill of supply to be issued for supply </a:t>
                      </a:r>
                      <a:r>
                        <a:rPr lang="en-IN" baseline="0" dirty="0" smtClean="0">
                          <a:solidFill>
                            <a:schemeClr val="tx1"/>
                          </a:solidFill>
                          <a:latin typeface="Cambria" panose="02040503050406030204" pitchFamily="18" charset="0"/>
                        </a:rPr>
                        <a:t>up to </a:t>
                      </a:r>
                      <a:r>
                        <a:rPr lang="en-IN" baseline="0" dirty="0">
                          <a:solidFill>
                            <a:schemeClr val="tx1"/>
                          </a:solidFill>
                          <a:latin typeface="Cambria" panose="02040503050406030204" pitchFamily="18" charset="0"/>
                        </a:rPr>
                        <a:t>Rs.200. In the </a:t>
                      </a:r>
                      <a:r>
                        <a:rPr lang="en-IN" b="1" baseline="0" dirty="0">
                          <a:solidFill>
                            <a:schemeClr val="tx1"/>
                          </a:solidFill>
                          <a:latin typeface="Cambria" panose="02040503050406030204" pitchFamily="18" charset="0"/>
                        </a:rPr>
                        <a:t>earlier law it was Rs.100</a:t>
                      </a:r>
                      <a:r>
                        <a:rPr lang="en-IN" baseline="0" dirty="0">
                          <a:solidFill>
                            <a:schemeClr val="tx1"/>
                          </a:solidFill>
                          <a:latin typeface="Cambria" panose="02040503050406030204" pitchFamily="18" charset="0"/>
                        </a:rPr>
                        <a:t>.  Where receipt voucher is issued and subsequently there is no supply, </a:t>
                      </a:r>
                      <a:r>
                        <a:rPr lang="en-IN" b="1" baseline="0" dirty="0">
                          <a:solidFill>
                            <a:schemeClr val="tx1"/>
                          </a:solidFill>
                          <a:latin typeface="Cambria" panose="02040503050406030204" pitchFamily="18" charset="0"/>
                        </a:rPr>
                        <a:t>a refund voucher </a:t>
                      </a:r>
                      <a:r>
                        <a:rPr lang="en-IN" baseline="0" dirty="0">
                          <a:solidFill>
                            <a:schemeClr val="tx1"/>
                          </a:solidFill>
                          <a:latin typeface="Cambria" panose="02040503050406030204" pitchFamily="18" charset="0"/>
                        </a:rPr>
                        <a:t>may be issued.  Not there earlier.</a:t>
                      </a:r>
                      <a:endParaRPr lang="en-IN" dirty="0">
                        <a:solidFill>
                          <a:schemeClr val="tx1"/>
                        </a:solidFill>
                        <a:latin typeface="Cambria" panose="02040503050406030204" pitchFamily="18" charset="0"/>
                      </a:endParaRPr>
                    </a:p>
                  </a:txBody>
                  <a:tcPr/>
                </a:tc>
                <a:extLst>
                  <a:ext uri="{0D108BD9-81ED-4DB2-BD59-A6C34878D82A}">
                    <a16:rowId xmlns="" xmlns:a16="http://schemas.microsoft.com/office/drawing/2014/main" val="912334822"/>
                  </a:ext>
                </a:extLst>
              </a:tr>
              <a:tr h="912399">
                <a:tc>
                  <a:txBody>
                    <a:bodyPr/>
                    <a:lstStyle/>
                    <a:p>
                      <a:pPr algn="just"/>
                      <a:r>
                        <a:rPr lang="en-IN" dirty="0">
                          <a:solidFill>
                            <a:schemeClr val="tx2"/>
                          </a:solidFill>
                          <a:latin typeface="Cambria" panose="02040503050406030204" pitchFamily="18" charset="0"/>
                        </a:rPr>
                        <a:t>32</a:t>
                      </a:r>
                    </a:p>
                  </a:txBody>
                  <a:tcPr/>
                </a:tc>
                <a:tc>
                  <a:txBody>
                    <a:bodyPr/>
                    <a:lstStyle/>
                    <a:p>
                      <a:pPr algn="just"/>
                      <a:r>
                        <a:rPr lang="en-IN" dirty="0">
                          <a:solidFill>
                            <a:schemeClr val="tx1"/>
                          </a:solidFill>
                          <a:latin typeface="Britannic Bold" panose="020B0903060703020204" pitchFamily="34" charset="0"/>
                        </a:rPr>
                        <a:t>Prohibition of unauthorised collection of tax</a:t>
                      </a:r>
                    </a:p>
                  </a:txBody>
                  <a:tcPr/>
                </a:tc>
                <a:tc>
                  <a:txBody>
                    <a:bodyPr/>
                    <a:lstStyle/>
                    <a:p>
                      <a:pPr algn="just"/>
                      <a:r>
                        <a:rPr lang="en-IN" dirty="0">
                          <a:solidFill>
                            <a:schemeClr val="tx1"/>
                          </a:solidFill>
                          <a:latin typeface="Cambria" panose="02040503050406030204" pitchFamily="18" charset="0"/>
                        </a:rPr>
                        <a:t>No changes.  Only Section changed from 29 to 32</a:t>
                      </a:r>
                    </a:p>
                  </a:txBody>
                  <a:tcPr/>
                </a:tc>
                <a:extLst>
                  <a:ext uri="{0D108BD9-81ED-4DB2-BD59-A6C34878D82A}">
                    <a16:rowId xmlns="" xmlns:a16="http://schemas.microsoft.com/office/drawing/2014/main" val="2199455011"/>
                  </a:ext>
                </a:extLst>
              </a:tr>
              <a:tr h="912399">
                <a:tc>
                  <a:txBody>
                    <a:bodyPr/>
                    <a:lstStyle/>
                    <a:p>
                      <a:pPr algn="just"/>
                      <a:r>
                        <a:rPr lang="en-IN" dirty="0">
                          <a:solidFill>
                            <a:schemeClr val="tx2"/>
                          </a:solidFill>
                          <a:latin typeface="Cambria" panose="02040503050406030204" pitchFamily="18" charset="0"/>
                        </a:rPr>
                        <a:t>33</a:t>
                      </a:r>
                    </a:p>
                  </a:txBody>
                  <a:tcPr/>
                </a:tc>
                <a:tc>
                  <a:txBody>
                    <a:bodyPr/>
                    <a:lstStyle/>
                    <a:p>
                      <a:pPr algn="just"/>
                      <a:r>
                        <a:rPr lang="en-IN" dirty="0">
                          <a:solidFill>
                            <a:schemeClr val="tx1"/>
                          </a:solidFill>
                          <a:latin typeface="Britannic Bold" panose="020B0903060703020204" pitchFamily="34" charset="0"/>
                        </a:rPr>
                        <a:t>Amount of tax</a:t>
                      </a:r>
                      <a:r>
                        <a:rPr lang="en-IN" baseline="0" dirty="0">
                          <a:solidFill>
                            <a:schemeClr val="tx1"/>
                          </a:solidFill>
                          <a:latin typeface="Britannic Bold" panose="020B0903060703020204" pitchFamily="34" charset="0"/>
                        </a:rPr>
                        <a:t> to be indicated in the Invoice</a:t>
                      </a:r>
                      <a:endParaRPr lang="en-IN" dirty="0">
                        <a:solidFill>
                          <a:schemeClr val="tx1"/>
                        </a:solidFill>
                        <a:latin typeface="Britannic Bold" panose="020B0903060703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latin typeface="Cambria" panose="02040503050406030204" pitchFamily="18" charset="0"/>
                        </a:rPr>
                        <a:t>No changes.  Only Section changed from 30 to 33</a:t>
                      </a:r>
                    </a:p>
                    <a:p>
                      <a:pPr algn="just"/>
                      <a:endParaRPr lang="en-IN" dirty="0">
                        <a:solidFill>
                          <a:schemeClr val="tx1"/>
                        </a:solidFill>
                        <a:latin typeface="Cambria" panose="02040503050406030204" pitchFamily="18" charset="0"/>
                      </a:endParaRPr>
                    </a:p>
                  </a:txBody>
                  <a:tcPr/>
                </a:tc>
                <a:extLst>
                  <a:ext uri="{0D108BD9-81ED-4DB2-BD59-A6C34878D82A}">
                    <a16:rowId xmlns="" xmlns:a16="http://schemas.microsoft.com/office/drawing/2014/main" val="3057150841"/>
                  </a:ext>
                </a:extLst>
              </a:tr>
              <a:tr h="891220">
                <a:tc>
                  <a:txBody>
                    <a:bodyPr/>
                    <a:lstStyle/>
                    <a:p>
                      <a:pPr algn="just"/>
                      <a:r>
                        <a:rPr lang="en-IN" dirty="0">
                          <a:solidFill>
                            <a:schemeClr val="tx2"/>
                          </a:solidFill>
                          <a:latin typeface="Cambria" panose="02040503050406030204" pitchFamily="18" charset="0"/>
                        </a:rPr>
                        <a:t>34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latin typeface="Britannic Bold" panose="020B0903060703020204" pitchFamily="34" charset="0"/>
                        </a:rPr>
                        <a:t>Credit</a:t>
                      </a:r>
                      <a:r>
                        <a:rPr lang="en-IN" baseline="0" dirty="0">
                          <a:solidFill>
                            <a:schemeClr val="tx1"/>
                          </a:solidFill>
                          <a:latin typeface="Britannic Bold" panose="020B0903060703020204" pitchFamily="34" charset="0"/>
                        </a:rPr>
                        <a:t> and Debit notes</a:t>
                      </a:r>
                      <a:endParaRPr lang="en-IN" dirty="0">
                        <a:solidFill>
                          <a:schemeClr val="tx1"/>
                        </a:solidFill>
                        <a:latin typeface="Britannic Bold" panose="020B0903060703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dirty="0">
                          <a:solidFill>
                            <a:schemeClr val="tx1"/>
                          </a:solidFill>
                          <a:latin typeface="Cambria" panose="02040503050406030204" pitchFamily="18" charset="0"/>
                        </a:rPr>
                        <a:t>No changes.  Only Section changed from 31 to 34</a:t>
                      </a:r>
                    </a:p>
                    <a:p>
                      <a:pPr algn="just"/>
                      <a:endParaRPr lang="en-IN" dirty="0">
                        <a:solidFill>
                          <a:schemeClr val="tx1"/>
                        </a:solidFill>
                        <a:latin typeface="Cambria" panose="02040503050406030204" pitchFamily="18" charset="0"/>
                      </a:endParaRPr>
                    </a:p>
                  </a:txBody>
                  <a:tcPr/>
                </a:tc>
                <a:extLst>
                  <a:ext uri="{0D108BD9-81ED-4DB2-BD59-A6C34878D82A}">
                    <a16:rowId xmlns="" xmlns:a16="http://schemas.microsoft.com/office/drawing/2014/main" val="1605979453"/>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4334654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707886"/>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000" dirty="0">
                <a:ln w="50800"/>
                <a:solidFill>
                  <a:schemeClr val="bg1">
                    <a:shade val="50000"/>
                  </a:schemeClr>
                </a:solidFill>
                <a:latin typeface="Palatino Linotype" pitchFamily="18" charset="0"/>
              </a:rPr>
              <a:t>Relevant Sections</a:t>
            </a:r>
            <a:endParaRPr lang="en-US" sz="4000" cap="none" spc="0" dirty="0">
              <a:ln w="50800"/>
              <a:solidFill>
                <a:schemeClr val="bg1">
                  <a:shade val="50000"/>
                </a:schemeClr>
              </a:solidFill>
              <a:effectLst/>
              <a:latin typeface="Palatino Linotype" pitchFamily="18" charset="0"/>
            </a:endParaRP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8</a:t>
            </a:fld>
            <a:endParaRPr lang="en-US" dirty="0">
              <a:solidFill>
                <a:prstClr val="white">
                  <a:tint val="75000"/>
                </a:prstClr>
              </a:solidFill>
            </a:endParaRPr>
          </a:p>
        </p:txBody>
      </p:sp>
      <p:graphicFrame>
        <p:nvGraphicFramePr>
          <p:cNvPr id="9" name="Diagram 8"/>
          <p:cNvGraphicFramePr/>
          <p:nvPr>
            <p:extLst>
              <p:ext uri="{D42A27DB-BD31-4B8C-83A1-F6EECF244321}">
                <p14:modId xmlns:p14="http://schemas.microsoft.com/office/powerpoint/2010/main" val="1186578068"/>
              </p:ext>
            </p:extLst>
          </p:nvPr>
        </p:nvGraphicFramePr>
        <p:xfrm>
          <a:off x="304800" y="1524000"/>
          <a:ext cx="84582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diamond(in)">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8" grpId="0"/>
      <p:bldGraphic spid="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0" y="587514"/>
            <a:ext cx="9144000" cy="523220"/>
          </a:xfrm>
          <a:prstGeom prst="rect">
            <a:avLst/>
          </a:prstGeom>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50000" t="50000" r="50000" b="50000"/>
            </a:path>
            <a:tileRect/>
          </a:gradFill>
          <a:effectLst>
            <a:glow rad="101600">
              <a:schemeClr val="accent3">
                <a:satMod val="175000"/>
                <a:alpha val="40000"/>
              </a:schemeClr>
            </a:glow>
          </a:effectLst>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800" b="1" cap="none" spc="0" dirty="0">
                <a:ln w="50800"/>
                <a:solidFill>
                  <a:schemeClr val="bg1">
                    <a:shade val="50000"/>
                  </a:schemeClr>
                </a:solidFill>
                <a:effectLst/>
                <a:latin typeface="Palatino Linotype" pitchFamily="18" charset="0"/>
              </a:rPr>
              <a:t>Supplier – Section 2(105)</a:t>
            </a:r>
          </a:p>
        </p:txBody>
      </p:sp>
      <p:sp>
        <p:nvSpPr>
          <p:cNvPr id="8" name="Slide Number Placeholder 7"/>
          <p:cNvSpPr>
            <a:spLocks noGrp="1"/>
          </p:cNvSpPr>
          <p:nvPr>
            <p:ph type="sldNum" sz="quarter" idx="12"/>
          </p:nvPr>
        </p:nvSpPr>
        <p:spPr>
          <a:xfrm>
            <a:off x="8578841" y="6492875"/>
            <a:ext cx="565159" cy="365125"/>
          </a:xfrm>
        </p:spPr>
        <p:txBody>
          <a:bodyPr/>
          <a:lstStyle/>
          <a:p>
            <a:fld id="{6D22F896-40B5-4ADD-8801-0D06FADFA095}" type="slidenum">
              <a:rPr lang="en-US" smtClean="0">
                <a:solidFill>
                  <a:prstClr val="white">
                    <a:tint val="75000"/>
                  </a:prstClr>
                </a:solidFill>
              </a:rPr>
              <a:pPr/>
              <a:t>9</a:t>
            </a:fld>
            <a:endParaRPr lang="en-US" dirty="0">
              <a:solidFill>
                <a:prstClr val="white">
                  <a:tint val="75000"/>
                </a:prstClr>
              </a:solidFill>
            </a:endParaRPr>
          </a:p>
        </p:txBody>
      </p:sp>
      <p:sp>
        <p:nvSpPr>
          <p:cNvPr id="12" name="TextBox 11"/>
          <p:cNvSpPr txBox="1"/>
          <p:nvPr/>
        </p:nvSpPr>
        <p:spPr>
          <a:xfrm>
            <a:off x="304800" y="1524000"/>
            <a:ext cx="8382000" cy="1692771"/>
          </a:xfrm>
          <a:prstGeom prst="rect">
            <a:avLst/>
          </a:prstGeom>
          <a:noFill/>
        </p:spPr>
        <p:txBody>
          <a:bodyPr wrap="square" rtlCol="0">
            <a:spAutoFit/>
          </a:bodyPr>
          <a:lstStyle/>
          <a:p>
            <a:pPr algn="just"/>
            <a:endParaRPr lang="en-IN" sz="2400" dirty="0">
              <a:latin typeface="Book Antiqua" pitchFamily="18" charset="0"/>
            </a:endParaRPr>
          </a:p>
          <a:p>
            <a:pPr algn="just"/>
            <a:r>
              <a:rPr lang="en-IN" sz="2000" dirty="0">
                <a:latin typeface="Book Antiqua" pitchFamily="18" charset="0"/>
              </a:rPr>
              <a:t>“</a:t>
            </a:r>
            <a:r>
              <a:rPr lang="en-IN" sz="2000" b="1" i="1" dirty="0">
                <a:latin typeface="Book Antiqua" pitchFamily="18" charset="0"/>
              </a:rPr>
              <a:t>supplier</a:t>
            </a:r>
            <a:r>
              <a:rPr lang="en-IN" sz="2000" dirty="0">
                <a:latin typeface="Book Antiqua" pitchFamily="18" charset="0"/>
              </a:rPr>
              <a:t>” in relation to any goods and/or services shall mean the person supplying  the said goods and/or services  and shall include an agent acting as such on behalf of such supplier in relation to the goods and/or services supplied;</a:t>
            </a:r>
          </a:p>
        </p:txBody>
      </p:sp>
    </p:spTree>
    <p:extLst>
      <p:ext uri="{BB962C8B-B14F-4D97-AF65-F5344CB8AC3E}">
        <p14:creationId xmlns:p14="http://schemas.microsoft.com/office/powerpoint/2010/main" val="388719598"/>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ma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0000"/>
        </a:solidFill>
        <a:ln w="9525" cap="flat" cmpd="sng" algn="ctr">
          <a:solidFill>
            <a:srgbClr val="C00000"/>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1578</TotalTime>
  <Words>4773</Words>
  <Application>Microsoft Office PowerPoint</Application>
  <PresentationFormat>On-screen Show (4:3)</PresentationFormat>
  <Paragraphs>512</Paragraphs>
  <Slides>61</Slides>
  <Notes>6</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61</vt:i4>
      </vt:variant>
    </vt:vector>
  </HeadingPairs>
  <TitlesOfParts>
    <vt:vector size="76" baseType="lpstr">
      <vt:lpstr>MS PGothic</vt:lpstr>
      <vt:lpstr>Arial</vt:lpstr>
      <vt:lpstr>Book Antiqua</vt:lpstr>
      <vt:lpstr>Britannic Bold</vt:lpstr>
      <vt:lpstr>Calibri</vt:lpstr>
      <vt:lpstr>Cambria</vt:lpstr>
      <vt:lpstr>Lucida Sans Unicode</vt:lpstr>
      <vt:lpstr>Palatino Linotype</vt:lpstr>
      <vt:lpstr>Times New Roman</vt:lpstr>
      <vt:lpstr>Verdana</vt:lpstr>
      <vt:lpstr>Wingdings</vt:lpstr>
      <vt:lpstr>Theme2</vt:lpstr>
      <vt:lpstr>1_Office Theme</vt:lpstr>
      <vt:lpstr>5_Default Design</vt:lpstr>
      <vt:lpstr>3_Office Theme</vt:lpstr>
      <vt:lpstr>PowerPoint Presentation</vt:lpstr>
      <vt:lpstr>Questions which need to be answered</vt:lpstr>
      <vt:lpstr>Questions (Contd)</vt:lpstr>
      <vt:lpstr>Questions (Contd)</vt:lpstr>
      <vt:lpstr>Changes in Time of Supply Provision</vt:lpstr>
      <vt:lpstr>Changes in Time of Supply Provision</vt:lpstr>
      <vt:lpstr>Changes in Time of Supply Provision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Invoice</vt:lpstr>
      <vt:lpstr>Invoice ( Section 31)</vt:lpstr>
      <vt:lpstr>Invoice Rules</vt:lpstr>
      <vt:lpstr>Invoice Rules</vt:lpstr>
      <vt:lpstr>GST  Tax Invoice</vt:lpstr>
      <vt:lpstr>PowerPoint Presentation</vt:lpstr>
      <vt:lpstr>  GST  - Export Invoices Content</vt:lpstr>
      <vt:lpstr>Bill of Supply</vt:lpstr>
      <vt:lpstr>Receipt Voucher</vt:lpstr>
      <vt:lpstr>Transportation of Goods without Invoice </vt:lpstr>
      <vt:lpstr>Transportation of Goods on Delivery Challan</vt:lpstr>
      <vt:lpstr>ISD Invoice</vt:lpstr>
      <vt:lpstr>PowerPoint Presentation</vt:lpstr>
      <vt:lpstr>Generation of E-way Bill</vt:lpstr>
      <vt:lpstr>E-Way Bill (Contd)</vt:lpstr>
      <vt:lpstr> Who Causes Movement?  </vt:lpstr>
      <vt:lpstr>Generation of E Way Bill</vt:lpstr>
      <vt:lpstr>What if </vt:lpstr>
      <vt:lpstr>What if</vt:lpstr>
      <vt:lpstr>PowerPoint Presentation</vt:lpstr>
      <vt:lpstr>What if</vt:lpstr>
      <vt:lpstr>Validity of E way Bill</vt:lpstr>
      <vt:lpstr>Validity of e way Bill ( Contd)</vt:lpstr>
      <vt:lpstr>Acceptance by recipient</vt:lpstr>
      <vt:lpstr>Documents to be carried with conveyance</vt:lpstr>
      <vt:lpstr>What if</vt:lpstr>
      <vt:lpstr>Interception &amp; Verification</vt:lpstr>
      <vt:lpstr>Inspection &amp; Verification of goods</vt:lpstr>
      <vt:lpstr>What if delay due to inspection?</vt:lpstr>
      <vt:lpstr>       Thanks 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SERVICES TAX (GST): AN OVERVIEW</dc:title>
  <dc:creator>user</dc:creator>
  <cp:lastModifiedBy>DEEPAKMATA</cp:lastModifiedBy>
  <cp:revision>210</cp:revision>
  <dcterms:created xsi:type="dcterms:W3CDTF">2006-08-16T00:00:00Z</dcterms:created>
  <dcterms:modified xsi:type="dcterms:W3CDTF">2017-05-02T11:13:12Z</dcterms:modified>
</cp:coreProperties>
</file>